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56"/>
  </p:notesMasterIdLst>
  <p:sldIdLst>
    <p:sldId id="383" r:id="rId2"/>
    <p:sldId id="257" r:id="rId3"/>
    <p:sldId id="319" r:id="rId4"/>
    <p:sldId id="320" r:id="rId5"/>
    <p:sldId id="321" r:id="rId6"/>
    <p:sldId id="270" r:id="rId7"/>
    <p:sldId id="256" r:id="rId8"/>
    <p:sldId id="271" r:id="rId9"/>
    <p:sldId id="323" r:id="rId10"/>
    <p:sldId id="368" r:id="rId11"/>
    <p:sldId id="369" r:id="rId12"/>
    <p:sldId id="357" r:id="rId13"/>
    <p:sldId id="370" r:id="rId14"/>
    <p:sldId id="371" r:id="rId15"/>
    <p:sldId id="356" r:id="rId16"/>
    <p:sldId id="372" r:id="rId17"/>
    <p:sldId id="358" r:id="rId18"/>
    <p:sldId id="295" r:id="rId19"/>
    <p:sldId id="296" r:id="rId20"/>
    <p:sldId id="297" r:id="rId21"/>
    <p:sldId id="280" r:id="rId22"/>
    <p:sldId id="283" r:id="rId23"/>
    <p:sldId id="378" r:id="rId24"/>
    <p:sldId id="268" r:id="rId25"/>
    <p:sldId id="269" r:id="rId26"/>
    <p:sldId id="379" r:id="rId27"/>
    <p:sldId id="294" r:id="rId28"/>
    <p:sldId id="381" r:id="rId29"/>
    <p:sldId id="382" r:id="rId30"/>
    <p:sldId id="380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377" r:id="rId41"/>
    <p:sldId id="359" r:id="rId42"/>
    <p:sldId id="346" r:id="rId43"/>
    <p:sldId id="376" r:id="rId44"/>
    <p:sldId id="307" r:id="rId45"/>
    <p:sldId id="313" r:id="rId46"/>
    <p:sldId id="317" r:id="rId47"/>
    <p:sldId id="308" r:id="rId48"/>
    <p:sldId id="310" r:id="rId49"/>
    <p:sldId id="311" r:id="rId50"/>
    <p:sldId id="309" r:id="rId51"/>
    <p:sldId id="318" r:id="rId52"/>
    <p:sldId id="312" r:id="rId53"/>
    <p:sldId id="316" r:id="rId54"/>
    <p:sldId id="322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B16923-28CD-4B1D-B671-E6FB393DF273}" type="doc">
      <dgm:prSet loTypeId="urn:microsoft.com/office/officeart/2005/8/layout/vList4#4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763C50B-75B4-4CFE-A5C0-B70B11A63C8D}">
      <dgm:prSet phldrT="[Текст]" custT="1"/>
      <dgm:spPr/>
      <dgm:t>
        <a:bodyPr/>
        <a:lstStyle/>
        <a:p>
          <a:r>
            <a:rPr lang="ru-RU" sz="2000" dirty="0"/>
            <a:t>Лебедева Л.А. -  </a:t>
          </a:r>
          <a:r>
            <a:rPr lang="ru-RU" sz="1800" dirty="0" err="1"/>
            <a:t>к.п.н</a:t>
          </a:r>
          <a:r>
            <a:rPr lang="ru-RU" sz="1800" dirty="0"/>
            <a:t>., доцент, институт Педагогики и психологии </a:t>
          </a:r>
          <a:r>
            <a:rPr lang="ru-RU" sz="1800" dirty="0" err="1"/>
            <a:t>КазНПУ</a:t>
          </a:r>
          <a:r>
            <a:rPr lang="ru-RU" sz="1800" dirty="0"/>
            <a:t> </a:t>
          </a:r>
          <a:r>
            <a:rPr lang="ru-RU" sz="1800" dirty="0" err="1"/>
            <a:t>им.Абая</a:t>
          </a:r>
          <a:r>
            <a:rPr lang="ru-RU" sz="1800" dirty="0"/>
            <a:t>. Тема диссертации: «Методика формирования математических умений и навыков у младших школьников на основе </a:t>
          </a:r>
          <a:r>
            <a:rPr lang="ru-RU" sz="1800" dirty="0" err="1"/>
            <a:t>деятельностного</a:t>
          </a:r>
          <a:r>
            <a:rPr lang="ru-RU" sz="1800" dirty="0"/>
            <a:t> подхода к обучению» (2002 г), работает в издательстве с 2003 г.</a:t>
          </a:r>
        </a:p>
      </dgm:t>
    </dgm:pt>
    <dgm:pt modelId="{FE0A4711-4990-4549-AC3A-2335318F4490}" type="parTrans" cxnId="{3DEA4915-5DF7-4A15-AD4A-52A23C252DD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64DC2B7-57CF-4077-96B8-6D3A9495E309}" type="sibTrans" cxnId="{3DEA4915-5DF7-4A15-AD4A-52A23C252DD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CA8A6D3D-6272-4C35-9500-A4517C44582E}">
      <dgm:prSet phldrT="[Текст]" custT="1"/>
      <dgm:spPr/>
      <dgm:t>
        <a:bodyPr/>
        <a:lstStyle/>
        <a:p>
          <a:r>
            <a:rPr lang="ru-RU" sz="2000" dirty="0"/>
            <a:t>Мынжасарова М.Ж. - </a:t>
          </a:r>
          <a:r>
            <a:rPr lang="ru-RU" sz="1800" dirty="0" err="1"/>
            <a:t>к.п.н</a:t>
          </a:r>
          <a:r>
            <a:rPr lang="ru-RU" sz="1800" dirty="0"/>
            <a:t>., ст.преп., институт Математики, физики и информатики </a:t>
          </a:r>
          <a:r>
            <a:rPr lang="ru-RU" sz="1800" dirty="0" err="1"/>
            <a:t>КазНПУ</a:t>
          </a:r>
          <a:r>
            <a:rPr lang="ru-RU" sz="1800" dirty="0"/>
            <a:t> </a:t>
          </a:r>
          <a:r>
            <a:rPr lang="ru-RU" sz="1800" dirty="0" err="1"/>
            <a:t>им.Абая</a:t>
          </a:r>
          <a:r>
            <a:rPr lang="ru-RU" sz="1800" dirty="0"/>
            <a:t>.  Тема диссертации: «Преемственность в преподавании элементов </a:t>
          </a:r>
          <a:r>
            <a:rPr lang="ru-RU" sz="1800" dirty="0" err="1"/>
            <a:t>стохастики</a:t>
          </a:r>
          <a:r>
            <a:rPr lang="ru-RU" sz="1800" dirty="0"/>
            <a:t> на начальном и среднем уровнях образования» (2010 г.). Работает в издательстве с 2014 г.</a:t>
          </a:r>
        </a:p>
      </dgm:t>
    </dgm:pt>
    <dgm:pt modelId="{A55AC87E-19F7-4110-889D-DE0D43C19C06}" type="parTrans" cxnId="{A9E0BD10-C1AE-4D0A-89D5-569409AB59D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472EB90-1DBA-4BD4-85FD-525C0EAD525F}" type="sibTrans" cxnId="{A9E0BD10-C1AE-4D0A-89D5-569409AB59D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9715701E-0898-4C5E-BA02-26677BF85F55}">
      <dgm:prSet phldrT="[Текст]" custT="1"/>
      <dgm:spPr/>
      <dgm:t>
        <a:bodyPr/>
        <a:lstStyle/>
        <a:p>
          <a:r>
            <a:rPr lang="ru-RU" sz="2000" dirty="0"/>
            <a:t>Лихобабенко Т.В. -  </a:t>
          </a:r>
          <a:r>
            <a:rPr lang="ru-RU" sz="1800" dirty="0"/>
            <a:t>магистр педагогических наук. </a:t>
          </a:r>
          <a:r>
            <a:rPr lang="ru-RU" sz="1800" b="0" dirty="0"/>
            <a:t>Тема  диссертации: «Формирование математической и читательской функциональных грамотностей младших школьников на уроках математики», 2016 год.  У</a:t>
          </a:r>
          <a:r>
            <a:rPr lang="ru-RU" sz="1800" dirty="0"/>
            <a:t>читель начальных классов гимназии №35г.Алматы. Работает в издательстве с 2013 г.</a:t>
          </a:r>
        </a:p>
      </dgm:t>
    </dgm:pt>
    <dgm:pt modelId="{784F6685-3A2E-43EE-91B8-F4DC8101FD79}" type="parTrans" cxnId="{8F9B6145-98AE-48EC-B60F-DC61BFFFEE4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AA89FD5-C421-4A1D-AC47-B0B087A00777}" type="sibTrans" cxnId="{8F9B6145-98AE-48EC-B60F-DC61BFFFEE4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4499E37-0748-4867-981B-A166627C4C4D}">
      <dgm:prSet phldrT="[Текст]" custT="1"/>
      <dgm:spPr/>
      <dgm:t>
        <a:bodyPr/>
        <a:lstStyle/>
        <a:p>
          <a:r>
            <a:rPr lang="kk-KZ" sz="1800" dirty="0"/>
            <a:t>Акпаева А.Б. -  </a:t>
          </a:r>
          <a:r>
            <a:rPr lang="ru-RU" sz="1800" dirty="0" err="1"/>
            <a:t>к.п.н</a:t>
          </a:r>
          <a:r>
            <a:rPr lang="ru-RU" sz="1800" dirty="0"/>
            <a:t>., доцент , институт Педагогики и психологии </a:t>
          </a:r>
          <a:r>
            <a:rPr lang="ru-RU" sz="1800" dirty="0" err="1"/>
            <a:t>КазНПУ</a:t>
          </a:r>
          <a:r>
            <a:rPr lang="ru-RU" sz="1800" dirty="0"/>
            <a:t> </a:t>
          </a:r>
          <a:r>
            <a:rPr lang="ru-RU" sz="1800" dirty="0" err="1"/>
            <a:t>им.Абая</a:t>
          </a:r>
          <a:r>
            <a:rPr lang="ru-RU" sz="1800" dirty="0"/>
            <a:t>. Тема диссертации: «Методика формирования математических понятий у младших школьников» (2001г.), работает в издательстве с 2003г.</a:t>
          </a:r>
        </a:p>
      </dgm:t>
    </dgm:pt>
    <dgm:pt modelId="{7C66F664-069B-4313-BBEB-4085EDB2ECD3}" type="sibTrans" cxnId="{59788C6C-99B0-4A03-8CA3-FF0D1649BC9B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DFE90823-C15B-4CFB-99C2-EB78E9441645}" type="parTrans" cxnId="{59788C6C-99B0-4A03-8CA3-FF0D1649BC9B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964E85C3-4E30-4A84-94CB-5ED5657893BA}" type="pres">
      <dgm:prSet presAssocID="{9AB16923-28CD-4B1D-B671-E6FB393DF273}" presName="linear" presStyleCnt="0">
        <dgm:presLayoutVars>
          <dgm:dir/>
          <dgm:resizeHandles val="exact"/>
        </dgm:presLayoutVars>
      </dgm:prSet>
      <dgm:spPr/>
    </dgm:pt>
    <dgm:pt modelId="{674F794A-7F13-4370-A505-84587F426136}" type="pres">
      <dgm:prSet presAssocID="{34499E37-0748-4867-981B-A166627C4C4D}" presName="comp" presStyleCnt="0"/>
      <dgm:spPr/>
    </dgm:pt>
    <dgm:pt modelId="{61742085-E672-4D9C-9BE0-352BC79C8744}" type="pres">
      <dgm:prSet presAssocID="{34499E37-0748-4867-981B-A166627C4C4D}" presName="box" presStyleLbl="node1" presStyleIdx="0" presStyleCnt="4" custScaleY="124437" custLinFactNeighborX="-872" custLinFactNeighborY="9569"/>
      <dgm:spPr/>
    </dgm:pt>
    <dgm:pt modelId="{E80B1A2D-D74D-4B21-BE59-C3D41DC4DCFB}" type="pres">
      <dgm:prSet presAssocID="{34499E37-0748-4867-981B-A166627C4C4D}" presName="img" presStyleLbl="fgImgPlace1" presStyleIdx="0" presStyleCnt="4" custScaleX="52954" custScaleY="1218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CF1026-785B-4206-8FDC-BAD49BA30D1B}" type="pres">
      <dgm:prSet presAssocID="{34499E37-0748-4867-981B-A166627C4C4D}" presName="text" presStyleLbl="node1" presStyleIdx="0" presStyleCnt="4">
        <dgm:presLayoutVars>
          <dgm:bulletEnabled val="1"/>
        </dgm:presLayoutVars>
      </dgm:prSet>
      <dgm:spPr/>
    </dgm:pt>
    <dgm:pt modelId="{7A1216C5-FB77-4B0A-8A1C-D929D079B499}" type="pres">
      <dgm:prSet presAssocID="{7C66F664-069B-4313-BBEB-4085EDB2ECD3}" presName="spacer" presStyleCnt="0"/>
      <dgm:spPr/>
    </dgm:pt>
    <dgm:pt modelId="{6A728990-18DC-44B4-9997-E5746A79B7EC}" type="pres">
      <dgm:prSet presAssocID="{1763C50B-75B4-4CFE-A5C0-B70B11A63C8D}" presName="comp" presStyleCnt="0"/>
      <dgm:spPr/>
    </dgm:pt>
    <dgm:pt modelId="{7DC6D548-645A-4D74-9C21-FF82ACA3F9CF}" type="pres">
      <dgm:prSet presAssocID="{1763C50B-75B4-4CFE-A5C0-B70B11A63C8D}" presName="box" presStyleLbl="node1" presStyleIdx="1" presStyleCnt="4" custScaleY="134836" custLinFactNeighborX="-872" custLinFactNeighborY="5325"/>
      <dgm:spPr/>
    </dgm:pt>
    <dgm:pt modelId="{5DBD8856-601E-488C-A7C5-245208B394A3}" type="pres">
      <dgm:prSet presAssocID="{1763C50B-75B4-4CFE-A5C0-B70B11A63C8D}" presName="img" presStyleLbl="fgImgPlace1" presStyleIdx="1" presStyleCnt="4" custScaleX="52030" custScaleY="111652" custLinFactNeighborX="-5929" custLinFactNeighborY="102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C11C05E-5677-4EA7-867B-65FEE66D85D7}" type="pres">
      <dgm:prSet presAssocID="{1763C50B-75B4-4CFE-A5C0-B70B11A63C8D}" presName="text" presStyleLbl="node1" presStyleIdx="1" presStyleCnt="4">
        <dgm:presLayoutVars>
          <dgm:bulletEnabled val="1"/>
        </dgm:presLayoutVars>
      </dgm:prSet>
      <dgm:spPr/>
    </dgm:pt>
    <dgm:pt modelId="{B5EAC399-AE05-49EE-8DBF-6EAFEEEC930D}" type="pres">
      <dgm:prSet presAssocID="{F64DC2B7-57CF-4077-96B8-6D3A9495E309}" presName="spacer" presStyleCnt="0"/>
      <dgm:spPr/>
    </dgm:pt>
    <dgm:pt modelId="{FB58CC7A-3B61-4BA6-8F03-1C71CBACF33B}" type="pres">
      <dgm:prSet presAssocID="{CA8A6D3D-6272-4C35-9500-A4517C44582E}" presName="comp" presStyleCnt="0"/>
      <dgm:spPr/>
    </dgm:pt>
    <dgm:pt modelId="{B64203F0-2DF7-4EA6-A000-ECDB0E578CE7}" type="pres">
      <dgm:prSet presAssocID="{CA8A6D3D-6272-4C35-9500-A4517C44582E}" presName="box" presStyleLbl="node1" presStyleIdx="2" presStyleCnt="4" custScaleY="154772" custLinFactNeighborX="-872" custLinFactNeighborY="-2969"/>
      <dgm:spPr/>
    </dgm:pt>
    <dgm:pt modelId="{84BC9943-897D-464C-8C09-BA6E68EA9A49}" type="pres">
      <dgm:prSet presAssocID="{CA8A6D3D-6272-4C35-9500-A4517C44582E}" presName="img" presStyleLbl="fgImgPlace1" presStyleIdx="2" presStyleCnt="4" custScaleX="51804" custScaleY="128259" custLinFactNeighborX="-2876" custLinFactNeighborY="-1400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6046ED6-98CE-4A5E-A553-7B0024C3704D}" type="pres">
      <dgm:prSet presAssocID="{CA8A6D3D-6272-4C35-9500-A4517C44582E}" presName="text" presStyleLbl="node1" presStyleIdx="2" presStyleCnt="4">
        <dgm:presLayoutVars>
          <dgm:bulletEnabled val="1"/>
        </dgm:presLayoutVars>
      </dgm:prSet>
      <dgm:spPr/>
    </dgm:pt>
    <dgm:pt modelId="{467C4B0E-572E-4ACD-A80A-F339FB2F135B}" type="pres">
      <dgm:prSet presAssocID="{E472EB90-1DBA-4BD4-85FD-525C0EAD525F}" presName="spacer" presStyleCnt="0"/>
      <dgm:spPr/>
    </dgm:pt>
    <dgm:pt modelId="{0D69133F-ADE2-47F2-9F87-FD69B1815C39}" type="pres">
      <dgm:prSet presAssocID="{9715701E-0898-4C5E-BA02-26677BF85F55}" presName="comp" presStyleCnt="0"/>
      <dgm:spPr/>
    </dgm:pt>
    <dgm:pt modelId="{9B9C07AB-E7FD-4CAB-90A7-D05E6CE6F535}" type="pres">
      <dgm:prSet presAssocID="{9715701E-0898-4C5E-BA02-26677BF85F55}" presName="box" presStyleLbl="node1" presStyleIdx="3" presStyleCnt="4" custScaleY="131458" custLinFactNeighborX="-872" custLinFactNeighborY="-19779"/>
      <dgm:spPr/>
    </dgm:pt>
    <dgm:pt modelId="{7DB89975-6346-40C1-A3F8-7F35290FF25B}" type="pres">
      <dgm:prSet presAssocID="{9715701E-0898-4C5E-BA02-26677BF85F55}" presName="img" presStyleLbl="fgImgPlace1" presStyleIdx="3" presStyleCnt="4" custScaleX="53020" custScaleY="123262" custLinFactNeighborX="-4699" custLinFactNeighborY="-2750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A28B8D9-3FB4-4FCE-8AD4-5A8D863472B0}" type="pres">
      <dgm:prSet presAssocID="{9715701E-0898-4C5E-BA02-26677BF85F55}" presName="text" presStyleLbl="node1" presStyleIdx="3" presStyleCnt="4">
        <dgm:presLayoutVars>
          <dgm:bulletEnabled val="1"/>
        </dgm:presLayoutVars>
      </dgm:prSet>
      <dgm:spPr/>
    </dgm:pt>
  </dgm:ptLst>
  <dgm:cxnLst>
    <dgm:cxn modelId="{A9E0BD10-C1AE-4D0A-89D5-569409AB59DD}" srcId="{9AB16923-28CD-4B1D-B671-E6FB393DF273}" destId="{CA8A6D3D-6272-4C35-9500-A4517C44582E}" srcOrd="2" destOrd="0" parTransId="{A55AC87E-19F7-4110-889D-DE0D43C19C06}" sibTransId="{E472EB90-1DBA-4BD4-85FD-525C0EAD525F}"/>
    <dgm:cxn modelId="{3DEA4915-5DF7-4A15-AD4A-52A23C252DD6}" srcId="{9AB16923-28CD-4B1D-B671-E6FB393DF273}" destId="{1763C50B-75B4-4CFE-A5C0-B70B11A63C8D}" srcOrd="1" destOrd="0" parTransId="{FE0A4711-4990-4549-AC3A-2335318F4490}" sibTransId="{F64DC2B7-57CF-4077-96B8-6D3A9495E309}"/>
    <dgm:cxn modelId="{7044BB5C-AAC6-49D3-82B9-6532AEAD07DD}" type="presOf" srcId="{9715701E-0898-4C5E-BA02-26677BF85F55}" destId="{9B9C07AB-E7FD-4CAB-90A7-D05E6CE6F535}" srcOrd="0" destOrd="0" presId="urn:microsoft.com/office/officeart/2005/8/layout/vList4#4"/>
    <dgm:cxn modelId="{8F9B6145-98AE-48EC-B60F-DC61BFFFEE4C}" srcId="{9AB16923-28CD-4B1D-B671-E6FB393DF273}" destId="{9715701E-0898-4C5E-BA02-26677BF85F55}" srcOrd="3" destOrd="0" parTransId="{784F6685-3A2E-43EE-91B8-F4DC8101FD79}" sibTransId="{4AA89FD5-C421-4A1D-AC47-B0B087A00777}"/>
    <dgm:cxn modelId="{59788C6C-99B0-4A03-8CA3-FF0D1649BC9B}" srcId="{9AB16923-28CD-4B1D-B671-E6FB393DF273}" destId="{34499E37-0748-4867-981B-A166627C4C4D}" srcOrd="0" destOrd="0" parTransId="{DFE90823-C15B-4CFB-99C2-EB78E9441645}" sibTransId="{7C66F664-069B-4313-BBEB-4085EDB2ECD3}"/>
    <dgm:cxn modelId="{623F196E-22ED-4B83-BDB2-2125E7777A74}" type="presOf" srcId="{34499E37-0748-4867-981B-A166627C4C4D}" destId="{61742085-E672-4D9C-9BE0-352BC79C8744}" srcOrd="0" destOrd="0" presId="urn:microsoft.com/office/officeart/2005/8/layout/vList4#4"/>
    <dgm:cxn modelId="{FAEF9850-09D5-43E1-9666-45DA73EE8791}" type="presOf" srcId="{34499E37-0748-4867-981B-A166627C4C4D}" destId="{FECF1026-785B-4206-8FDC-BAD49BA30D1B}" srcOrd="1" destOrd="0" presId="urn:microsoft.com/office/officeart/2005/8/layout/vList4#4"/>
    <dgm:cxn modelId="{80EB4D75-2E4F-447F-AAB2-9368AD146C57}" type="presOf" srcId="{1763C50B-75B4-4CFE-A5C0-B70B11A63C8D}" destId="{EC11C05E-5677-4EA7-867B-65FEE66D85D7}" srcOrd="1" destOrd="0" presId="urn:microsoft.com/office/officeart/2005/8/layout/vList4#4"/>
    <dgm:cxn modelId="{9B02D756-5C90-446E-BD8A-88A7E2537C5F}" type="presOf" srcId="{CA8A6D3D-6272-4C35-9500-A4517C44582E}" destId="{B64203F0-2DF7-4EA6-A000-ECDB0E578CE7}" srcOrd="0" destOrd="0" presId="urn:microsoft.com/office/officeart/2005/8/layout/vList4#4"/>
    <dgm:cxn modelId="{D41BDF80-B50C-46BE-994E-6682F1C98795}" type="presOf" srcId="{CA8A6D3D-6272-4C35-9500-A4517C44582E}" destId="{56046ED6-98CE-4A5E-A553-7B0024C3704D}" srcOrd="1" destOrd="0" presId="urn:microsoft.com/office/officeart/2005/8/layout/vList4#4"/>
    <dgm:cxn modelId="{9C2E4985-ACDE-43FA-B54A-E8CE9FD9B132}" type="presOf" srcId="{9AB16923-28CD-4B1D-B671-E6FB393DF273}" destId="{964E85C3-4E30-4A84-94CB-5ED5657893BA}" srcOrd="0" destOrd="0" presId="urn:microsoft.com/office/officeart/2005/8/layout/vList4#4"/>
    <dgm:cxn modelId="{3B3991EB-B89C-498E-B179-556FA11142CF}" type="presOf" srcId="{1763C50B-75B4-4CFE-A5C0-B70B11A63C8D}" destId="{7DC6D548-645A-4D74-9C21-FF82ACA3F9CF}" srcOrd="0" destOrd="0" presId="urn:microsoft.com/office/officeart/2005/8/layout/vList4#4"/>
    <dgm:cxn modelId="{696CE8F6-C05B-44D2-B8FC-3FE1E37B4850}" type="presOf" srcId="{9715701E-0898-4C5E-BA02-26677BF85F55}" destId="{6A28B8D9-3FB4-4FCE-8AD4-5A8D863472B0}" srcOrd="1" destOrd="0" presId="urn:microsoft.com/office/officeart/2005/8/layout/vList4#4"/>
    <dgm:cxn modelId="{74C79C29-B977-483A-A1B1-F2BA5ADA8CEF}" type="presParOf" srcId="{964E85C3-4E30-4A84-94CB-5ED5657893BA}" destId="{674F794A-7F13-4370-A505-84587F426136}" srcOrd="0" destOrd="0" presId="urn:microsoft.com/office/officeart/2005/8/layout/vList4#4"/>
    <dgm:cxn modelId="{5348463B-61EB-4391-8902-ECDC5AD90EB6}" type="presParOf" srcId="{674F794A-7F13-4370-A505-84587F426136}" destId="{61742085-E672-4D9C-9BE0-352BC79C8744}" srcOrd="0" destOrd="0" presId="urn:microsoft.com/office/officeart/2005/8/layout/vList4#4"/>
    <dgm:cxn modelId="{48A9E5DB-CA62-4083-8E4F-E181A4E6D945}" type="presParOf" srcId="{674F794A-7F13-4370-A505-84587F426136}" destId="{E80B1A2D-D74D-4B21-BE59-C3D41DC4DCFB}" srcOrd="1" destOrd="0" presId="urn:microsoft.com/office/officeart/2005/8/layout/vList4#4"/>
    <dgm:cxn modelId="{D27903E9-9F84-4AD2-8886-AAE7B4265309}" type="presParOf" srcId="{674F794A-7F13-4370-A505-84587F426136}" destId="{FECF1026-785B-4206-8FDC-BAD49BA30D1B}" srcOrd="2" destOrd="0" presId="urn:microsoft.com/office/officeart/2005/8/layout/vList4#4"/>
    <dgm:cxn modelId="{25C8B986-3AEC-4E18-9683-7B3C1D881ED9}" type="presParOf" srcId="{964E85C3-4E30-4A84-94CB-5ED5657893BA}" destId="{7A1216C5-FB77-4B0A-8A1C-D929D079B499}" srcOrd="1" destOrd="0" presId="urn:microsoft.com/office/officeart/2005/8/layout/vList4#4"/>
    <dgm:cxn modelId="{4D9CF5EB-3D04-43E7-8812-5348EF04BDBF}" type="presParOf" srcId="{964E85C3-4E30-4A84-94CB-5ED5657893BA}" destId="{6A728990-18DC-44B4-9997-E5746A79B7EC}" srcOrd="2" destOrd="0" presId="urn:microsoft.com/office/officeart/2005/8/layout/vList4#4"/>
    <dgm:cxn modelId="{C2FF985A-797E-4408-9722-72E6AF7E6CC8}" type="presParOf" srcId="{6A728990-18DC-44B4-9997-E5746A79B7EC}" destId="{7DC6D548-645A-4D74-9C21-FF82ACA3F9CF}" srcOrd="0" destOrd="0" presId="urn:microsoft.com/office/officeart/2005/8/layout/vList4#4"/>
    <dgm:cxn modelId="{EC5E4AA4-1EEB-40EE-9C44-591504FDD551}" type="presParOf" srcId="{6A728990-18DC-44B4-9997-E5746A79B7EC}" destId="{5DBD8856-601E-488C-A7C5-245208B394A3}" srcOrd="1" destOrd="0" presId="urn:microsoft.com/office/officeart/2005/8/layout/vList4#4"/>
    <dgm:cxn modelId="{AB09C4C4-C5CB-498A-AD99-C3025F16EF08}" type="presParOf" srcId="{6A728990-18DC-44B4-9997-E5746A79B7EC}" destId="{EC11C05E-5677-4EA7-867B-65FEE66D85D7}" srcOrd="2" destOrd="0" presId="urn:microsoft.com/office/officeart/2005/8/layout/vList4#4"/>
    <dgm:cxn modelId="{7342A168-5FC1-4446-A8F9-5729CDEE7BB4}" type="presParOf" srcId="{964E85C3-4E30-4A84-94CB-5ED5657893BA}" destId="{B5EAC399-AE05-49EE-8DBF-6EAFEEEC930D}" srcOrd="3" destOrd="0" presId="urn:microsoft.com/office/officeart/2005/8/layout/vList4#4"/>
    <dgm:cxn modelId="{1C9254DA-7639-4D9F-BB73-260CF3A148C8}" type="presParOf" srcId="{964E85C3-4E30-4A84-94CB-5ED5657893BA}" destId="{FB58CC7A-3B61-4BA6-8F03-1C71CBACF33B}" srcOrd="4" destOrd="0" presId="urn:microsoft.com/office/officeart/2005/8/layout/vList4#4"/>
    <dgm:cxn modelId="{E293F4C5-D366-4901-9142-DDB1F7756C5C}" type="presParOf" srcId="{FB58CC7A-3B61-4BA6-8F03-1C71CBACF33B}" destId="{B64203F0-2DF7-4EA6-A000-ECDB0E578CE7}" srcOrd="0" destOrd="0" presId="urn:microsoft.com/office/officeart/2005/8/layout/vList4#4"/>
    <dgm:cxn modelId="{BD326227-421C-4FD5-B3D9-41851740F25D}" type="presParOf" srcId="{FB58CC7A-3B61-4BA6-8F03-1C71CBACF33B}" destId="{84BC9943-897D-464C-8C09-BA6E68EA9A49}" srcOrd="1" destOrd="0" presId="urn:microsoft.com/office/officeart/2005/8/layout/vList4#4"/>
    <dgm:cxn modelId="{66908744-1C8F-4665-BD3E-B1EFCE7656EC}" type="presParOf" srcId="{FB58CC7A-3B61-4BA6-8F03-1C71CBACF33B}" destId="{56046ED6-98CE-4A5E-A553-7B0024C3704D}" srcOrd="2" destOrd="0" presId="urn:microsoft.com/office/officeart/2005/8/layout/vList4#4"/>
    <dgm:cxn modelId="{0186AB03-9FD7-4815-8793-4A07775F6670}" type="presParOf" srcId="{964E85C3-4E30-4A84-94CB-5ED5657893BA}" destId="{467C4B0E-572E-4ACD-A80A-F339FB2F135B}" srcOrd="5" destOrd="0" presId="urn:microsoft.com/office/officeart/2005/8/layout/vList4#4"/>
    <dgm:cxn modelId="{4016FC2D-BE83-444F-9AE3-971AAA3D6446}" type="presParOf" srcId="{964E85C3-4E30-4A84-94CB-5ED5657893BA}" destId="{0D69133F-ADE2-47F2-9F87-FD69B1815C39}" srcOrd="6" destOrd="0" presId="urn:microsoft.com/office/officeart/2005/8/layout/vList4#4"/>
    <dgm:cxn modelId="{CA1B8D07-662C-4835-8637-DF173F2A51D0}" type="presParOf" srcId="{0D69133F-ADE2-47F2-9F87-FD69B1815C39}" destId="{9B9C07AB-E7FD-4CAB-90A7-D05E6CE6F535}" srcOrd="0" destOrd="0" presId="urn:microsoft.com/office/officeart/2005/8/layout/vList4#4"/>
    <dgm:cxn modelId="{3DB8F0AA-B0D7-46A9-9DC6-1C8071743CAF}" type="presParOf" srcId="{0D69133F-ADE2-47F2-9F87-FD69B1815C39}" destId="{7DB89975-6346-40C1-A3F8-7F35290FF25B}" srcOrd="1" destOrd="0" presId="urn:microsoft.com/office/officeart/2005/8/layout/vList4#4"/>
    <dgm:cxn modelId="{71DCCDBD-E73E-4BE8-8ED9-A844DE7058C8}" type="presParOf" srcId="{0D69133F-ADE2-47F2-9F87-FD69B1815C39}" destId="{6A28B8D9-3FB4-4FCE-8AD4-5A8D863472B0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447709-622E-4F8E-82BF-96C96B9A721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00E7AA-0A4F-4AF3-BD2B-7DEC04093960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EE8EA0E7-DACC-4DD6-BA48-BD93FC2C8392}" type="parTrans" cxnId="{7A62CA67-7E20-4B2D-912A-C336D538EA78}">
      <dgm:prSet/>
      <dgm:spPr/>
      <dgm:t>
        <a:bodyPr/>
        <a:lstStyle/>
        <a:p>
          <a:endParaRPr lang="ru-RU"/>
        </a:p>
      </dgm:t>
    </dgm:pt>
    <dgm:pt modelId="{B6DD5E76-FB12-4256-B999-0EB5CED25860}" type="sibTrans" cxnId="{7A62CA67-7E20-4B2D-912A-C336D538EA78}">
      <dgm:prSet/>
      <dgm:spPr/>
      <dgm:t>
        <a:bodyPr/>
        <a:lstStyle/>
        <a:p>
          <a:endParaRPr lang="ru-RU"/>
        </a:p>
      </dgm:t>
    </dgm:pt>
    <dgm:pt modelId="{E5B0316A-F6FF-4FA7-871E-EF22A694DD07}">
      <dgm:prSet phldrT="[Текст]"/>
      <dgm:spPr/>
      <dgm:t>
        <a:bodyPr/>
        <a:lstStyle/>
        <a:p>
          <a:r>
            <a:rPr lang="ru-RU" dirty="0"/>
            <a:t>НАЛИЧИЕ ЛЕКСИЧЕСКИХ ТЕМ </a:t>
          </a:r>
        </a:p>
      </dgm:t>
    </dgm:pt>
    <dgm:pt modelId="{44F1D09E-EB66-46E7-97FF-88390271C941}" type="parTrans" cxnId="{9FC5F436-36BD-48AA-A593-E4FF90008F52}">
      <dgm:prSet/>
      <dgm:spPr/>
      <dgm:t>
        <a:bodyPr/>
        <a:lstStyle/>
        <a:p>
          <a:endParaRPr lang="ru-RU"/>
        </a:p>
      </dgm:t>
    </dgm:pt>
    <dgm:pt modelId="{A5004F50-30D4-45D1-A2A2-75D195165092}" type="sibTrans" cxnId="{9FC5F436-36BD-48AA-A593-E4FF90008F52}">
      <dgm:prSet/>
      <dgm:spPr/>
      <dgm:t>
        <a:bodyPr/>
        <a:lstStyle/>
        <a:p>
          <a:endParaRPr lang="ru-RU"/>
        </a:p>
      </dgm:t>
    </dgm:pt>
    <dgm:pt modelId="{21F5E2FE-2EC9-4E1A-8FB5-06489D22D74C}">
      <dgm:prSet phldrT="[Текст]"/>
      <dgm:spPr/>
      <dgm:t>
        <a:bodyPr/>
        <a:lstStyle/>
        <a:p>
          <a:r>
            <a:rPr lang="ru-RU" dirty="0"/>
            <a:t>РАЗВИТИЕ КОММУНИКАТИВНЫХ НАВЫКОВ </a:t>
          </a:r>
        </a:p>
      </dgm:t>
    </dgm:pt>
    <dgm:pt modelId="{68400BBC-310E-4DDB-A8AD-3BFFD0097D9A}" type="parTrans" cxnId="{ADD95290-BE4E-4DCB-B3CA-B2DB4614EFDC}">
      <dgm:prSet/>
      <dgm:spPr/>
      <dgm:t>
        <a:bodyPr/>
        <a:lstStyle/>
        <a:p>
          <a:endParaRPr lang="ru-RU"/>
        </a:p>
      </dgm:t>
    </dgm:pt>
    <dgm:pt modelId="{DC281A1F-0272-4F82-8075-3A01AD764742}" type="sibTrans" cxnId="{ADD95290-BE4E-4DCB-B3CA-B2DB4614EFDC}">
      <dgm:prSet/>
      <dgm:spPr/>
      <dgm:t>
        <a:bodyPr/>
        <a:lstStyle/>
        <a:p>
          <a:endParaRPr lang="ru-RU"/>
        </a:p>
      </dgm:t>
    </dgm:pt>
    <dgm:pt modelId="{38D941D2-53B7-4BE5-BA66-8B9B4386F539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1D2AA37A-EDFF-4158-8A19-33359B7ABEDC}" type="parTrans" cxnId="{31B416B7-4FEB-4AEA-8331-812AA58D8F88}">
      <dgm:prSet/>
      <dgm:spPr/>
      <dgm:t>
        <a:bodyPr/>
        <a:lstStyle/>
        <a:p>
          <a:endParaRPr lang="ru-RU"/>
        </a:p>
      </dgm:t>
    </dgm:pt>
    <dgm:pt modelId="{964E10C3-E685-4FA8-AFB0-F3BB8AF946DC}" type="sibTrans" cxnId="{31B416B7-4FEB-4AEA-8331-812AA58D8F88}">
      <dgm:prSet/>
      <dgm:spPr/>
      <dgm:t>
        <a:bodyPr/>
        <a:lstStyle/>
        <a:p>
          <a:endParaRPr lang="ru-RU"/>
        </a:p>
      </dgm:t>
    </dgm:pt>
    <dgm:pt modelId="{705C9C12-724A-458C-93EC-BB12ED0D4051}">
      <dgm:prSet phldrT="[Текст]"/>
      <dgm:spPr/>
      <dgm:t>
        <a:bodyPr/>
        <a:lstStyle/>
        <a:p>
          <a:r>
            <a:rPr lang="ru-RU" dirty="0"/>
            <a:t>РЕАЛИЗАЦИЯ ДЕЯТЕЛЬНОСТНОГО ПОДХОДА В ОБУЧЕНИИ </a:t>
          </a:r>
        </a:p>
      </dgm:t>
    </dgm:pt>
    <dgm:pt modelId="{EB30271E-6435-42EA-BD02-4B7CF283FA1E}" type="parTrans" cxnId="{C5C00DD6-A06C-4CA4-B5AF-39D336EA764D}">
      <dgm:prSet/>
      <dgm:spPr/>
      <dgm:t>
        <a:bodyPr/>
        <a:lstStyle/>
        <a:p>
          <a:endParaRPr lang="ru-RU"/>
        </a:p>
      </dgm:t>
    </dgm:pt>
    <dgm:pt modelId="{880ADA33-9E33-40D0-8390-F83ADDC066DF}" type="sibTrans" cxnId="{C5C00DD6-A06C-4CA4-B5AF-39D336EA764D}">
      <dgm:prSet/>
      <dgm:spPr/>
      <dgm:t>
        <a:bodyPr/>
        <a:lstStyle/>
        <a:p>
          <a:endParaRPr lang="ru-RU"/>
        </a:p>
      </dgm:t>
    </dgm:pt>
    <dgm:pt modelId="{3A747D88-7826-489B-8CD8-0D895C17CB3A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9E6A56B0-A5BB-4E82-9B21-EB0E12130F09}" type="parTrans" cxnId="{320B0EE3-905B-4777-9E5D-1ADDE6CB03EE}">
      <dgm:prSet/>
      <dgm:spPr/>
      <dgm:t>
        <a:bodyPr/>
        <a:lstStyle/>
        <a:p>
          <a:endParaRPr lang="ru-RU"/>
        </a:p>
      </dgm:t>
    </dgm:pt>
    <dgm:pt modelId="{AD1EE713-84EA-4019-89A2-EAB00EA6D1B0}" type="sibTrans" cxnId="{320B0EE3-905B-4777-9E5D-1ADDE6CB03EE}">
      <dgm:prSet/>
      <dgm:spPr/>
      <dgm:t>
        <a:bodyPr/>
        <a:lstStyle/>
        <a:p>
          <a:endParaRPr lang="ru-RU"/>
        </a:p>
      </dgm:t>
    </dgm:pt>
    <dgm:pt modelId="{A609AAC2-A457-4A12-975B-A0994B8405C1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4A281295-057F-4430-B422-1C348E0F6FF4}" type="parTrans" cxnId="{F68A9D5D-5D1D-42DC-B01E-2663B21BCD58}">
      <dgm:prSet/>
      <dgm:spPr/>
      <dgm:t>
        <a:bodyPr/>
        <a:lstStyle/>
        <a:p>
          <a:endParaRPr lang="ru-RU"/>
        </a:p>
      </dgm:t>
    </dgm:pt>
    <dgm:pt modelId="{E0A0F62F-DF71-4629-822E-BFE4BABC1C80}" type="sibTrans" cxnId="{F68A9D5D-5D1D-42DC-B01E-2663B21BCD58}">
      <dgm:prSet/>
      <dgm:spPr/>
      <dgm:t>
        <a:bodyPr/>
        <a:lstStyle/>
        <a:p>
          <a:endParaRPr lang="ru-RU"/>
        </a:p>
      </dgm:t>
    </dgm:pt>
    <dgm:pt modelId="{A10B5735-72C8-4E34-971C-02804AC425B9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НАЛИЧИЕ НОВЫХ ЦЕЛЕЙ В ПРОГРАММЕ  (РАНЕЕ НЕ ВКЛЮЧАВШИХСЯ В СОДЕРЖАНИЕ НАЧАЛЬНОГО ОБРАЗОВАНИЯ)</a:t>
          </a:r>
        </a:p>
      </dgm:t>
    </dgm:pt>
    <dgm:pt modelId="{E2D6EC73-2BF4-41DD-A111-09AE1F0D247E}" type="parTrans" cxnId="{3C315EFC-07BA-4682-8F2E-CB8CB42B7811}">
      <dgm:prSet/>
      <dgm:spPr/>
      <dgm:t>
        <a:bodyPr/>
        <a:lstStyle/>
        <a:p>
          <a:endParaRPr lang="ru-RU"/>
        </a:p>
      </dgm:t>
    </dgm:pt>
    <dgm:pt modelId="{C6C45C1C-5C33-4739-99A2-7AB9DC17A6FE}" type="sibTrans" cxnId="{3C315EFC-07BA-4682-8F2E-CB8CB42B7811}">
      <dgm:prSet/>
      <dgm:spPr/>
      <dgm:t>
        <a:bodyPr/>
        <a:lstStyle/>
        <a:p>
          <a:endParaRPr lang="ru-RU"/>
        </a:p>
      </dgm:t>
    </dgm:pt>
    <dgm:pt modelId="{743FD8E6-6447-430C-A671-DD4D62573658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7C6DDD8E-283C-4447-879F-07BF0697EB67}" type="parTrans" cxnId="{79BB47E9-3E31-4CFC-B4C8-56713A8E099E}">
      <dgm:prSet/>
      <dgm:spPr/>
      <dgm:t>
        <a:bodyPr/>
        <a:lstStyle/>
        <a:p>
          <a:endParaRPr lang="ru-RU"/>
        </a:p>
      </dgm:t>
    </dgm:pt>
    <dgm:pt modelId="{E8C13687-2859-4F1B-AA96-F3F4B369D6A2}" type="sibTrans" cxnId="{79BB47E9-3E31-4CFC-B4C8-56713A8E099E}">
      <dgm:prSet/>
      <dgm:spPr/>
      <dgm:t>
        <a:bodyPr/>
        <a:lstStyle/>
        <a:p>
          <a:endParaRPr lang="ru-RU"/>
        </a:p>
      </dgm:t>
    </dgm:pt>
    <dgm:pt modelId="{069590F3-7BB9-46B4-A218-8FB8C4A67605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ИЗМЕНЕНИЯ В ЛОГИКЕ ИЗЛОЖЕНИЯ  УЧЕБНОГО МАТЕРИАЛА</a:t>
          </a:r>
        </a:p>
        <a:p>
          <a:pPr marL="114300" indent="0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6BD95504-2530-4F4C-909D-D53C38940E49}" type="parTrans" cxnId="{CAC6B39A-BA17-4288-87A3-E235876BA927}">
      <dgm:prSet/>
      <dgm:spPr/>
      <dgm:t>
        <a:bodyPr/>
        <a:lstStyle/>
        <a:p>
          <a:endParaRPr lang="ru-RU"/>
        </a:p>
      </dgm:t>
    </dgm:pt>
    <dgm:pt modelId="{094ACFD4-C525-410A-AFA5-BE5DD641371E}" type="sibTrans" cxnId="{CAC6B39A-BA17-4288-87A3-E235876BA927}">
      <dgm:prSet/>
      <dgm:spPr/>
      <dgm:t>
        <a:bodyPr/>
        <a:lstStyle/>
        <a:p>
          <a:endParaRPr lang="ru-RU"/>
        </a:p>
      </dgm:t>
    </dgm:pt>
    <dgm:pt modelId="{53B35003-440F-434F-9643-8964EB41998B}" type="pres">
      <dgm:prSet presAssocID="{2F447709-622E-4F8E-82BF-96C96B9A7217}" presName="linearFlow" presStyleCnt="0">
        <dgm:presLayoutVars>
          <dgm:dir/>
          <dgm:animLvl val="lvl"/>
          <dgm:resizeHandles val="exact"/>
        </dgm:presLayoutVars>
      </dgm:prSet>
      <dgm:spPr/>
    </dgm:pt>
    <dgm:pt modelId="{1E835910-0239-40CD-87C3-A376140FE533}" type="pres">
      <dgm:prSet presAssocID="{E500E7AA-0A4F-4AF3-BD2B-7DEC04093960}" presName="composite" presStyleCnt="0"/>
      <dgm:spPr/>
    </dgm:pt>
    <dgm:pt modelId="{C8011420-B584-478C-A653-1D20326DCEF2}" type="pres">
      <dgm:prSet presAssocID="{E500E7AA-0A4F-4AF3-BD2B-7DEC0409396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F2DF2D46-13B1-42BD-9D14-17F698C0E2C1}" type="pres">
      <dgm:prSet presAssocID="{E500E7AA-0A4F-4AF3-BD2B-7DEC04093960}" presName="descendantText" presStyleLbl="alignAcc1" presStyleIdx="0" presStyleCnt="5" custLinFactNeighborX="831" custLinFactNeighborY="-1407">
        <dgm:presLayoutVars>
          <dgm:bulletEnabled val="1"/>
        </dgm:presLayoutVars>
      </dgm:prSet>
      <dgm:spPr/>
    </dgm:pt>
    <dgm:pt modelId="{0A1C8F3D-BB7E-47B5-99CB-C14E7CAF6348}" type="pres">
      <dgm:prSet presAssocID="{B6DD5E76-FB12-4256-B999-0EB5CED25860}" presName="sp" presStyleCnt="0"/>
      <dgm:spPr/>
    </dgm:pt>
    <dgm:pt modelId="{DECA1B57-E1D2-4BE7-9E3E-20A48B059748}" type="pres">
      <dgm:prSet presAssocID="{743FD8E6-6447-430C-A671-DD4D62573658}" presName="composite" presStyleCnt="0"/>
      <dgm:spPr/>
    </dgm:pt>
    <dgm:pt modelId="{264F749B-2322-4E5C-BBE2-4792613DA25B}" type="pres">
      <dgm:prSet presAssocID="{743FD8E6-6447-430C-A671-DD4D62573658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123E1DDE-FBD3-4C1E-815D-8792721347E6}" type="pres">
      <dgm:prSet presAssocID="{743FD8E6-6447-430C-A671-DD4D62573658}" presName="descendantText" presStyleLbl="alignAcc1" presStyleIdx="1" presStyleCnt="5">
        <dgm:presLayoutVars>
          <dgm:bulletEnabled val="1"/>
        </dgm:presLayoutVars>
      </dgm:prSet>
      <dgm:spPr/>
    </dgm:pt>
    <dgm:pt modelId="{A7E90899-14C2-4D42-BE75-1ECC132EC0AE}" type="pres">
      <dgm:prSet presAssocID="{E8C13687-2859-4F1B-AA96-F3F4B369D6A2}" presName="sp" presStyleCnt="0"/>
      <dgm:spPr/>
    </dgm:pt>
    <dgm:pt modelId="{6EBE155B-046D-4785-87A4-684EDA369B63}" type="pres">
      <dgm:prSet presAssocID="{A609AAC2-A457-4A12-975B-A0994B8405C1}" presName="composite" presStyleCnt="0"/>
      <dgm:spPr/>
    </dgm:pt>
    <dgm:pt modelId="{5C304D0D-4944-499E-A6ED-F4B5A7069A2D}" type="pres">
      <dgm:prSet presAssocID="{A609AAC2-A457-4A12-975B-A0994B8405C1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49FEE136-F9A7-4C52-8B9E-E8C536E9D570}" type="pres">
      <dgm:prSet presAssocID="{A609AAC2-A457-4A12-975B-A0994B8405C1}" presName="descendantText" presStyleLbl="alignAcc1" presStyleIdx="2" presStyleCnt="5" custLinFactNeighborX="58" custLinFactNeighborY="-5877">
        <dgm:presLayoutVars>
          <dgm:bulletEnabled val="1"/>
        </dgm:presLayoutVars>
      </dgm:prSet>
      <dgm:spPr/>
    </dgm:pt>
    <dgm:pt modelId="{8A22A1CA-77AC-4910-B3AA-F63EAB63141A}" type="pres">
      <dgm:prSet presAssocID="{E0A0F62F-DF71-4629-822E-BFE4BABC1C80}" presName="sp" presStyleCnt="0"/>
      <dgm:spPr/>
    </dgm:pt>
    <dgm:pt modelId="{266614D7-E74B-4DB3-A994-297D20DBBD49}" type="pres">
      <dgm:prSet presAssocID="{3A747D88-7826-489B-8CD8-0D895C17CB3A}" presName="composite" presStyleCnt="0"/>
      <dgm:spPr/>
    </dgm:pt>
    <dgm:pt modelId="{78EBAF6F-E609-421D-B3DE-5AADB8374340}" type="pres">
      <dgm:prSet presAssocID="{3A747D88-7826-489B-8CD8-0D895C17CB3A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83C82F5-BE33-451F-A0FD-3333E09BD9F1}" type="pres">
      <dgm:prSet presAssocID="{3A747D88-7826-489B-8CD8-0D895C17CB3A}" presName="descendantText" presStyleLbl="alignAcc1" presStyleIdx="3" presStyleCnt="5">
        <dgm:presLayoutVars>
          <dgm:bulletEnabled val="1"/>
        </dgm:presLayoutVars>
      </dgm:prSet>
      <dgm:spPr/>
    </dgm:pt>
    <dgm:pt modelId="{6542E474-483A-4617-9F1D-5BD94D368B0A}" type="pres">
      <dgm:prSet presAssocID="{AD1EE713-84EA-4019-89A2-EAB00EA6D1B0}" presName="sp" presStyleCnt="0"/>
      <dgm:spPr/>
    </dgm:pt>
    <dgm:pt modelId="{36C145EF-0961-47F3-A830-F074440DCC7E}" type="pres">
      <dgm:prSet presAssocID="{38D941D2-53B7-4BE5-BA66-8B9B4386F539}" presName="composite" presStyleCnt="0"/>
      <dgm:spPr/>
    </dgm:pt>
    <dgm:pt modelId="{DA1A4D13-184B-4ADD-91CB-D35C0FCB9EB0}" type="pres">
      <dgm:prSet presAssocID="{38D941D2-53B7-4BE5-BA66-8B9B4386F539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2FB3224-D993-4099-A5F6-566CA04383B1}" type="pres">
      <dgm:prSet presAssocID="{38D941D2-53B7-4BE5-BA66-8B9B4386F539}" presName="descendantText" presStyleLbl="alignAcc1" presStyleIdx="4" presStyleCnt="5" custLinFactNeighborX="1011" custLinFactNeighborY="8892">
        <dgm:presLayoutVars>
          <dgm:bulletEnabled val="1"/>
        </dgm:presLayoutVars>
      </dgm:prSet>
      <dgm:spPr/>
    </dgm:pt>
  </dgm:ptLst>
  <dgm:cxnLst>
    <dgm:cxn modelId="{AA456D07-1045-4252-B651-0D3EBDC46C6B}" type="presOf" srcId="{743FD8E6-6447-430C-A671-DD4D62573658}" destId="{264F749B-2322-4E5C-BBE2-4792613DA25B}" srcOrd="0" destOrd="0" presId="urn:microsoft.com/office/officeart/2005/8/layout/chevron2"/>
    <dgm:cxn modelId="{DC833E15-F303-46A9-9B1B-95B8625CF821}" type="presOf" srcId="{705C9C12-724A-458C-93EC-BB12ED0D4051}" destId="{72FB3224-D993-4099-A5F6-566CA04383B1}" srcOrd="0" destOrd="0" presId="urn:microsoft.com/office/officeart/2005/8/layout/chevron2"/>
    <dgm:cxn modelId="{95D55A28-4ED8-4BA7-9921-29963B9EA4C2}" type="presOf" srcId="{38D941D2-53B7-4BE5-BA66-8B9B4386F539}" destId="{DA1A4D13-184B-4ADD-91CB-D35C0FCB9EB0}" srcOrd="0" destOrd="0" presId="urn:microsoft.com/office/officeart/2005/8/layout/chevron2"/>
    <dgm:cxn modelId="{3757D231-FED9-4BC8-8731-7EFAA7DEBA35}" type="presOf" srcId="{A609AAC2-A457-4A12-975B-A0994B8405C1}" destId="{5C304D0D-4944-499E-A6ED-F4B5A7069A2D}" srcOrd="0" destOrd="0" presId="urn:microsoft.com/office/officeart/2005/8/layout/chevron2"/>
    <dgm:cxn modelId="{9FC5F436-36BD-48AA-A593-E4FF90008F52}" srcId="{A609AAC2-A457-4A12-975B-A0994B8405C1}" destId="{E5B0316A-F6FF-4FA7-871E-EF22A694DD07}" srcOrd="0" destOrd="0" parTransId="{44F1D09E-EB66-46E7-97FF-88390271C941}" sibTransId="{A5004F50-30D4-45D1-A2A2-75D195165092}"/>
    <dgm:cxn modelId="{F68A9D5D-5D1D-42DC-B01E-2663B21BCD58}" srcId="{2F447709-622E-4F8E-82BF-96C96B9A7217}" destId="{A609AAC2-A457-4A12-975B-A0994B8405C1}" srcOrd="2" destOrd="0" parTransId="{4A281295-057F-4430-B422-1C348E0F6FF4}" sibTransId="{E0A0F62F-DF71-4629-822E-BFE4BABC1C80}"/>
    <dgm:cxn modelId="{7A62CA67-7E20-4B2D-912A-C336D538EA78}" srcId="{2F447709-622E-4F8E-82BF-96C96B9A7217}" destId="{E500E7AA-0A4F-4AF3-BD2B-7DEC04093960}" srcOrd="0" destOrd="0" parTransId="{EE8EA0E7-DACC-4DD6-BA48-BD93FC2C8392}" sibTransId="{B6DD5E76-FB12-4256-B999-0EB5CED25860}"/>
    <dgm:cxn modelId="{55D2F857-1790-4E04-97E2-6E2E60705BD5}" type="presOf" srcId="{A10B5735-72C8-4E34-971C-02804AC425B9}" destId="{123E1DDE-FBD3-4C1E-815D-8792721347E6}" srcOrd="0" destOrd="0" presId="urn:microsoft.com/office/officeart/2005/8/layout/chevron2"/>
    <dgm:cxn modelId="{BC8D7884-BCAE-438A-B908-31720723A6EC}" type="presOf" srcId="{2F447709-622E-4F8E-82BF-96C96B9A7217}" destId="{53B35003-440F-434F-9643-8964EB41998B}" srcOrd="0" destOrd="0" presId="urn:microsoft.com/office/officeart/2005/8/layout/chevron2"/>
    <dgm:cxn modelId="{ADD95290-BE4E-4DCB-B3CA-B2DB4614EFDC}" srcId="{3A747D88-7826-489B-8CD8-0D895C17CB3A}" destId="{21F5E2FE-2EC9-4E1A-8FB5-06489D22D74C}" srcOrd="0" destOrd="0" parTransId="{68400BBC-310E-4DDB-A8AD-3BFFD0097D9A}" sibTransId="{DC281A1F-0272-4F82-8075-3A01AD764742}"/>
    <dgm:cxn modelId="{1D50C999-E73F-40D5-83C5-4CBB86625069}" type="presOf" srcId="{E5B0316A-F6FF-4FA7-871E-EF22A694DD07}" destId="{49FEE136-F9A7-4C52-8B9E-E8C536E9D570}" srcOrd="0" destOrd="0" presId="urn:microsoft.com/office/officeart/2005/8/layout/chevron2"/>
    <dgm:cxn modelId="{CAC6B39A-BA17-4288-87A3-E235876BA927}" srcId="{E500E7AA-0A4F-4AF3-BD2B-7DEC04093960}" destId="{069590F3-7BB9-46B4-A218-8FB8C4A67605}" srcOrd="0" destOrd="0" parTransId="{6BD95504-2530-4F4C-909D-D53C38940E49}" sibTransId="{094ACFD4-C525-410A-AFA5-BE5DD641371E}"/>
    <dgm:cxn modelId="{526970A0-943A-4A15-8FD5-C75AF95E95B8}" type="presOf" srcId="{3A747D88-7826-489B-8CD8-0D895C17CB3A}" destId="{78EBAF6F-E609-421D-B3DE-5AADB8374340}" srcOrd="0" destOrd="0" presId="urn:microsoft.com/office/officeart/2005/8/layout/chevron2"/>
    <dgm:cxn modelId="{31B416B7-4FEB-4AEA-8331-812AA58D8F88}" srcId="{2F447709-622E-4F8E-82BF-96C96B9A7217}" destId="{38D941D2-53B7-4BE5-BA66-8B9B4386F539}" srcOrd="4" destOrd="0" parTransId="{1D2AA37A-EDFF-4158-8A19-33359B7ABEDC}" sibTransId="{964E10C3-E685-4FA8-AFB0-F3BB8AF946DC}"/>
    <dgm:cxn modelId="{4F00ACB7-54CF-43A9-A4BF-FE593DECF69A}" type="presOf" srcId="{E500E7AA-0A4F-4AF3-BD2B-7DEC04093960}" destId="{C8011420-B584-478C-A653-1D20326DCEF2}" srcOrd="0" destOrd="0" presId="urn:microsoft.com/office/officeart/2005/8/layout/chevron2"/>
    <dgm:cxn modelId="{839B8FB8-98CC-46ED-9DB2-0E003C794FDB}" type="presOf" srcId="{069590F3-7BB9-46B4-A218-8FB8C4A67605}" destId="{F2DF2D46-13B1-42BD-9D14-17F698C0E2C1}" srcOrd="0" destOrd="0" presId="urn:microsoft.com/office/officeart/2005/8/layout/chevron2"/>
    <dgm:cxn modelId="{5849D7C7-0F4C-4397-929B-0F3127305CB6}" type="presOf" srcId="{21F5E2FE-2EC9-4E1A-8FB5-06489D22D74C}" destId="{D83C82F5-BE33-451F-A0FD-3333E09BD9F1}" srcOrd="0" destOrd="0" presId="urn:microsoft.com/office/officeart/2005/8/layout/chevron2"/>
    <dgm:cxn modelId="{C5C00DD6-A06C-4CA4-B5AF-39D336EA764D}" srcId="{38D941D2-53B7-4BE5-BA66-8B9B4386F539}" destId="{705C9C12-724A-458C-93EC-BB12ED0D4051}" srcOrd="0" destOrd="0" parTransId="{EB30271E-6435-42EA-BD02-4B7CF283FA1E}" sibTransId="{880ADA33-9E33-40D0-8390-F83ADDC066DF}"/>
    <dgm:cxn modelId="{320B0EE3-905B-4777-9E5D-1ADDE6CB03EE}" srcId="{2F447709-622E-4F8E-82BF-96C96B9A7217}" destId="{3A747D88-7826-489B-8CD8-0D895C17CB3A}" srcOrd="3" destOrd="0" parTransId="{9E6A56B0-A5BB-4E82-9B21-EB0E12130F09}" sibTransId="{AD1EE713-84EA-4019-89A2-EAB00EA6D1B0}"/>
    <dgm:cxn modelId="{79BB47E9-3E31-4CFC-B4C8-56713A8E099E}" srcId="{2F447709-622E-4F8E-82BF-96C96B9A7217}" destId="{743FD8E6-6447-430C-A671-DD4D62573658}" srcOrd="1" destOrd="0" parTransId="{7C6DDD8E-283C-4447-879F-07BF0697EB67}" sibTransId="{E8C13687-2859-4F1B-AA96-F3F4B369D6A2}"/>
    <dgm:cxn modelId="{3C315EFC-07BA-4682-8F2E-CB8CB42B7811}" srcId="{743FD8E6-6447-430C-A671-DD4D62573658}" destId="{A10B5735-72C8-4E34-971C-02804AC425B9}" srcOrd="0" destOrd="0" parTransId="{E2D6EC73-2BF4-41DD-A111-09AE1F0D247E}" sibTransId="{C6C45C1C-5C33-4739-99A2-7AB9DC17A6FE}"/>
    <dgm:cxn modelId="{46C977BA-B780-4573-9EDD-37A5A965AD92}" type="presParOf" srcId="{53B35003-440F-434F-9643-8964EB41998B}" destId="{1E835910-0239-40CD-87C3-A376140FE533}" srcOrd="0" destOrd="0" presId="urn:microsoft.com/office/officeart/2005/8/layout/chevron2"/>
    <dgm:cxn modelId="{7E767DA3-484B-4E6A-9AEF-B55DE01516B7}" type="presParOf" srcId="{1E835910-0239-40CD-87C3-A376140FE533}" destId="{C8011420-B584-478C-A653-1D20326DCEF2}" srcOrd="0" destOrd="0" presId="urn:microsoft.com/office/officeart/2005/8/layout/chevron2"/>
    <dgm:cxn modelId="{DA36A4D9-C2BD-4CA6-96C8-D1275E1EB470}" type="presParOf" srcId="{1E835910-0239-40CD-87C3-A376140FE533}" destId="{F2DF2D46-13B1-42BD-9D14-17F698C0E2C1}" srcOrd="1" destOrd="0" presId="urn:microsoft.com/office/officeart/2005/8/layout/chevron2"/>
    <dgm:cxn modelId="{DA90F11B-66F9-40F9-8802-8C566F691EBC}" type="presParOf" srcId="{53B35003-440F-434F-9643-8964EB41998B}" destId="{0A1C8F3D-BB7E-47B5-99CB-C14E7CAF6348}" srcOrd="1" destOrd="0" presId="urn:microsoft.com/office/officeart/2005/8/layout/chevron2"/>
    <dgm:cxn modelId="{B8FBABE8-130C-4A3F-B651-839A968E8215}" type="presParOf" srcId="{53B35003-440F-434F-9643-8964EB41998B}" destId="{DECA1B57-E1D2-4BE7-9E3E-20A48B059748}" srcOrd="2" destOrd="0" presId="urn:microsoft.com/office/officeart/2005/8/layout/chevron2"/>
    <dgm:cxn modelId="{C6970E11-FAAD-4545-A3AF-10E6D2929125}" type="presParOf" srcId="{DECA1B57-E1D2-4BE7-9E3E-20A48B059748}" destId="{264F749B-2322-4E5C-BBE2-4792613DA25B}" srcOrd="0" destOrd="0" presId="urn:microsoft.com/office/officeart/2005/8/layout/chevron2"/>
    <dgm:cxn modelId="{DBDCDDF3-247C-4DA0-9C3D-08364E82A1F5}" type="presParOf" srcId="{DECA1B57-E1D2-4BE7-9E3E-20A48B059748}" destId="{123E1DDE-FBD3-4C1E-815D-8792721347E6}" srcOrd="1" destOrd="0" presId="urn:microsoft.com/office/officeart/2005/8/layout/chevron2"/>
    <dgm:cxn modelId="{FC79854D-5B0A-4DCB-ADAF-EF799268E6BE}" type="presParOf" srcId="{53B35003-440F-434F-9643-8964EB41998B}" destId="{A7E90899-14C2-4D42-BE75-1ECC132EC0AE}" srcOrd="3" destOrd="0" presId="urn:microsoft.com/office/officeart/2005/8/layout/chevron2"/>
    <dgm:cxn modelId="{7CFF1F97-C9C7-4318-857B-A19A83469210}" type="presParOf" srcId="{53B35003-440F-434F-9643-8964EB41998B}" destId="{6EBE155B-046D-4785-87A4-684EDA369B63}" srcOrd="4" destOrd="0" presId="urn:microsoft.com/office/officeart/2005/8/layout/chevron2"/>
    <dgm:cxn modelId="{433FCE56-3441-41FE-B7D2-03CCC2171393}" type="presParOf" srcId="{6EBE155B-046D-4785-87A4-684EDA369B63}" destId="{5C304D0D-4944-499E-A6ED-F4B5A7069A2D}" srcOrd="0" destOrd="0" presId="urn:microsoft.com/office/officeart/2005/8/layout/chevron2"/>
    <dgm:cxn modelId="{1897E960-C157-4D66-9958-ADAA9B2BBDB0}" type="presParOf" srcId="{6EBE155B-046D-4785-87A4-684EDA369B63}" destId="{49FEE136-F9A7-4C52-8B9E-E8C536E9D570}" srcOrd="1" destOrd="0" presId="urn:microsoft.com/office/officeart/2005/8/layout/chevron2"/>
    <dgm:cxn modelId="{3C8A497B-DFBA-440C-815B-DC99EE41FC6C}" type="presParOf" srcId="{53B35003-440F-434F-9643-8964EB41998B}" destId="{8A22A1CA-77AC-4910-B3AA-F63EAB63141A}" srcOrd="5" destOrd="0" presId="urn:microsoft.com/office/officeart/2005/8/layout/chevron2"/>
    <dgm:cxn modelId="{E3B9C43C-0A01-4E5C-A48C-7B0A3FD406A5}" type="presParOf" srcId="{53B35003-440F-434F-9643-8964EB41998B}" destId="{266614D7-E74B-4DB3-A994-297D20DBBD49}" srcOrd="6" destOrd="0" presId="urn:microsoft.com/office/officeart/2005/8/layout/chevron2"/>
    <dgm:cxn modelId="{3B3686DB-9853-4F3C-A40E-94147BD1A6CE}" type="presParOf" srcId="{266614D7-E74B-4DB3-A994-297D20DBBD49}" destId="{78EBAF6F-E609-421D-B3DE-5AADB8374340}" srcOrd="0" destOrd="0" presId="urn:microsoft.com/office/officeart/2005/8/layout/chevron2"/>
    <dgm:cxn modelId="{B3B0911B-34D6-4F8F-8A72-F13AC4A33E0D}" type="presParOf" srcId="{266614D7-E74B-4DB3-A994-297D20DBBD49}" destId="{D83C82F5-BE33-451F-A0FD-3333E09BD9F1}" srcOrd="1" destOrd="0" presId="urn:microsoft.com/office/officeart/2005/8/layout/chevron2"/>
    <dgm:cxn modelId="{15FE2732-15BB-4966-80C1-8D10F3D35B7B}" type="presParOf" srcId="{53B35003-440F-434F-9643-8964EB41998B}" destId="{6542E474-483A-4617-9F1D-5BD94D368B0A}" srcOrd="7" destOrd="0" presId="urn:microsoft.com/office/officeart/2005/8/layout/chevron2"/>
    <dgm:cxn modelId="{B4259B4D-2C0B-4C4D-A66A-DA4001753819}" type="presParOf" srcId="{53B35003-440F-434F-9643-8964EB41998B}" destId="{36C145EF-0961-47F3-A830-F074440DCC7E}" srcOrd="8" destOrd="0" presId="urn:microsoft.com/office/officeart/2005/8/layout/chevron2"/>
    <dgm:cxn modelId="{F84ACDA2-B9A4-4971-8193-617E61D18B7A}" type="presParOf" srcId="{36C145EF-0961-47F3-A830-F074440DCC7E}" destId="{DA1A4D13-184B-4ADD-91CB-D35C0FCB9EB0}" srcOrd="0" destOrd="0" presId="urn:microsoft.com/office/officeart/2005/8/layout/chevron2"/>
    <dgm:cxn modelId="{792A18D6-A03C-46C0-BE05-B3AE10D2B2D0}" type="presParOf" srcId="{36C145EF-0961-47F3-A830-F074440DCC7E}" destId="{72FB3224-D993-4099-A5F6-566CA04383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6F275A-89DB-4E26-95A4-9CD636A098CF}" type="doc">
      <dgm:prSet loTypeId="urn:microsoft.com/office/officeart/2005/8/layout/vList4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746D5CC-EBB6-4E0A-9D2C-4B2B8B8B740D}">
      <dgm:prSet phldrT="[Текст]"/>
      <dgm:spPr/>
      <dgm:t>
        <a:bodyPr/>
        <a:lstStyle/>
        <a:p>
          <a:r>
            <a:rPr lang="kk-KZ"/>
            <a:t>Методические особенности</a:t>
          </a:r>
          <a:endParaRPr lang="ru-RU" dirty="0"/>
        </a:p>
      </dgm:t>
    </dgm:pt>
    <dgm:pt modelId="{B347FB8C-DD85-4B9A-9B62-EEE5E6D2F35D}" type="parTrans" cxnId="{4A6A9859-C716-43B4-B755-3CA91E1335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3B88383-C90C-49BD-A71D-5F26D4AADB25}" type="sibTrans" cxnId="{4A6A9859-C716-43B4-B755-3CA91E1335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8C1645-3462-4584-9514-7CFCEFBE257F}">
      <dgm:prSet phldrT="[Текст]"/>
      <dgm:spPr/>
      <dgm:t>
        <a:bodyPr/>
        <a:lstStyle/>
        <a:p>
          <a:r>
            <a:rPr lang="ru-RU" dirty="0"/>
            <a:t>Соответствие  обновленной программе</a:t>
          </a:r>
        </a:p>
      </dgm:t>
    </dgm:pt>
    <dgm:pt modelId="{64659D7A-8742-47A3-9EDA-25786D9B3190}" type="parTrans" cxnId="{A31539E0-679B-40B4-BE78-5911195AC07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7A122BA-32ED-4353-AAEE-ED47D18D224D}" type="sibTrans" cxnId="{A31539E0-679B-40B4-BE78-5911195AC07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04BAD8-00AF-4126-A785-ED0B34B12E5B}">
      <dgm:prSet phldrT="[Текст]"/>
      <dgm:spPr/>
      <dgm:t>
        <a:bodyPr/>
        <a:lstStyle/>
        <a:p>
          <a:r>
            <a:rPr lang="kk-KZ"/>
            <a:t>Язык и стиль</a:t>
          </a:r>
          <a:endParaRPr lang="ru-RU" dirty="0"/>
        </a:p>
      </dgm:t>
    </dgm:pt>
    <dgm:pt modelId="{412620F8-4AE3-406E-B622-C2F26BD2FC06}" type="parTrans" cxnId="{7B846BEB-198C-4EE3-9C22-34FB4BB9FFB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DC9966D-7525-4BD8-A50F-2CFE22F00358}" type="sibTrans" cxnId="{7B846BEB-198C-4EE3-9C22-34FB4BB9FFB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E74D31-0EAD-48A3-B10C-C820E3D36FF1}">
      <dgm:prSet phldrT="[Текст]"/>
      <dgm:spPr/>
      <dgm:t>
        <a:bodyPr/>
        <a:lstStyle/>
        <a:p>
          <a:r>
            <a:rPr lang="ru-RU"/>
            <a:t>Доступность</a:t>
          </a:r>
          <a:endParaRPr lang="ru-RU" dirty="0"/>
        </a:p>
      </dgm:t>
    </dgm:pt>
    <dgm:pt modelId="{801182A2-D574-4535-BA6D-29370040D012}" type="parTrans" cxnId="{7B22B8F8-1326-40A6-ABB6-AA1BE693D7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7D2B185-34C7-4907-8106-24FF46B9E173}" type="sibTrans" cxnId="{7B22B8F8-1326-40A6-ABB6-AA1BE693D7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824A1E4-DBD8-4566-A849-3BD4EEF49980}">
      <dgm:prSet phldrT="[Текст]"/>
      <dgm:spPr/>
      <dgm:t>
        <a:bodyPr/>
        <a:lstStyle/>
        <a:p>
          <a:r>
            <a:rPr lang="ru-RU"/>
            <a:t>Научность</a:t>
          </a:r>
          <a:endParaRPr lang="ru-RU" dirty="0"/>
        </a:p>
      </dgm:t>
    </dgm:pt>
    <dgm:pt modelId="{FDB7ADC8-F5E5-423B-BC04-E9142E541F00}" type="parTrans" cxnId="{770856B9-4960-4F3C-8DB5-9118875EDBA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1698AE7-8375-4A76-AF08-2DC2F9030078}" type="sibTrans" cxnId="{770856B9-4960-4F3C-8DB5-9118875EDBA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4E7AE0B-EE02-43BE-9113-4A16982642DA}">
      <dgm:prSet phldrT="[Текст]"/>
      <dgm:spPr/>
      <dgm:t>
        <a:bodyPr/>
        <a:lstStyle/>
        <a:p>
          <a:r>
            <a:rPr lang="kk-KZ" dirty="0"/>
            <a:t>Иллюстративный материал</a:t>
          </a:r>
          <a:endParaRPr lang="ru-RU" dirty="0"/>
        </a:p>
      </dgm:t>
    </dgm:pt>
    <dgm:pt modelId="{6254AB7E-8D38-4573-9379-1CEC4665D254}" type="parTrans" cxnId="{7E0523EF-BF1F-4061-B766-F55AFBAC201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6B88694-93A5-4C56-BC3F-F347BE46AC08}" type="sibTrans" cxnId="{7E0523EF-BF1F-4061-B766-F55AFBAC201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A5620AE-D8A3-4453-ABD4-FFCF738B50D5}">
      <dgm:prSet phldrT="[Текст]"/>
      <dgm:spPr/>
      <dgm:t>
        <a:bodyPr/>
        <a:lstStyle/>
        <a:p>
          <a:r>
            <a:rPr lang="ru-RU" dirty="0"/>
            <a:t>Соответствие лексическим темам</a:t>
          </a:r>
        </a:p>
      </dgm:t>
    </dgm:pt>
    <dgm:pt modelId="{963A5306-75D0-4409-BA2F-325659914111}" type="parTrans" cxnId="{A8F8BADD-763C-45DC-9629-3CD1FCD9D7D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8B4665-231C-4372-BCF1-B54D490CC32D}" type="sibTrans" cxnId="{A8F8BADD-763C-45DC-9629-3CD1FCD9D7D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91F1BA3-5F7A-4C5A-9A0E-6C45826EFEE6}">
      <dgm:prSet phldrT="[Текст]"/>
      <dgm:spPr/>
      <dgm:t>
        <a:bodyPr/>
        <a:lstStyle/>
        <a:p>
          <a:r>
            <a:rPr lang="ru-RU"/>
            <a:t>Сквозные герои</a:t>
          </a:r>
          <a:endParaRPr lang="ru-RU" dirty="0"/>
        </a:p>
      </dgm:t>
    </dgm:pt>
    <dgm:pt modelId="{53051CB1-1F2E-45B6-A23E-E8A9B681FD89}" type="parTrans" cxnId="{F8871D82-5ABF-49C6-B97B-322430ADD51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DD3284-8121-4045-A6FF-AEE1BF68AEFE}" type="sibTrans" cxnId="{F8871D82-5ABF-49C6-B97B-322430ADD51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9FF787C-3DBF-415C-BB20-DA6A54CF7DF4}">
      <dgm:prSet phldrT="[Текст]"/>
      <dgm:spPr/>
      <dgm:t>
        <a:bodyPr/>
        <a:lstStyle/>
        <a:p>
          <a:r>
            <a:rPr lang="ru-RU" dirty="0"/>
            <a:t>Три типа уроков</a:t>
          </a:r>
        </a:p>
      </dgm:t>
    </dgm:pt>
    <dgm:pt modelId="{9ADBD4E7-C36B-4857-8128-F2FAC1E024E9}" type="parTrans" cxnId="{A2E15FA0-885E-4B54-ACF0-DCB0FD82C7DA}">
      <dgm:prSet/>
      <dgm:spPr/>
      <dgm:t>
        <a:bodyPr/>
        <a:lstStyle/>
        <a:p>
          <a:endParaRPr lang="ru-RU"/>
        </a:p>
      </dgm:t>
    </dgm:pt>
    <dgm:pt modelId="{5AEA1739-F6C3-4499-A9D5-0834236366AF}" type="sibTrans" cxnId="{A2E15FA0-885E-4B54-ACF0-DCB0FD82C7DA}">
      <dgm:prSet/>
      <dgm:spPr/>
      <dgm:t>
        <a:bodyPr/>
        <a:lstStyle/>
        <a:p>
          <a:endParaRPr lang="ru-RU"/>
        </a:p>
      </dgm:t>
    </dgm:pt>
    <dgm:pt modelId="{94081A40-32DD-485C-957A-CFA28F0F8A12}">
      <dgm:prSet phldrT="[Текст]"/>
      <dgm:spPr/>
      <dgm:t>
        <a:bodyPr/>
        <a:lstStyle/>
        <a:p>
          <a:r>
            <a:rPr lang="ru-RU" dirty="0"/>
            <a:t>Система упражнений деятельностной направленности</a:t>
          </a:r>
        </a:p>
      </dgm:t>
    </dgm:pt>
    <dgm:pt modelId="{D192052A-8E7D-400A-9B90-07A4E46DB29A}" type="parTrans" cxnId="{0853E574-5E0C-4378-A788-CFAA65254FD5}">
      <dgm:prSet/>
      <dgm:spPr/>
      <dgm:t>
        <a:bodyPr/>
        <a:lstStyle/>
        <a:p>
          <a:endParaRPr lang="ru-RU"/>
        </a:p>
      </dgm:t>
    </dgm:pt>
    <dgm:pt modelId="{C15EAA3C-1EF5-43A2-81F5-A21C1D9AE2EF}" type="sibTrans" cxnId="{0853E574-5E0C-4378-A788-CFAA65254FD5}">
      <dgm:prSet/>
      <dgm:spPr/>
      <dgm:t>
        <a:bodyPr/>
        <a:lstStyle/>
        <a:p>
          <a:endParaRPr lang="ru-RU"/>
        </a:p>
      </dgm:t>
    </dgm:pt>
    <dgm:pt modelId="{1B85CBE8-8B0B-427A-954C-A880CE7EF421}">
      <dgm:prSet phldrT="[Текст]"/>
      <dgm:spPr/>
      <dgm:t>
        <a:bodyPr/>
        <a:lstStyle/>
        <a:p>
          <a:r>
            <a:rPr lang="ru-RU" dirty="0"/>
            <a:t>Система повторения</a:t>
          </a:r>
        </a:p>
      </dgm:t>
    </dgm:pt>
    <dgm:pt modelId="{3DA300C2-4ED1-4580-A723-1473EB4EB4DE}" type="parTrans" cxnId="{3000F94E-1989-41B6-B8CB-A8A402EDD425}">
      <dgm:prSet/>
      <dgm:spPr/>
      <dgm:t>
        <a:bodyPr/>
        <a:lstStyle/>
        <a:p>
          <a:endParaRPr lang="ru-RU"/>
        </a:p>
      </dgm:t>
    </dgm:pt>
    <dgm:pt modelId="{E58F523F-CB79-48EF-BAF3-309E19AFE0B9}" type="sibTrans" cxnId="{3000F94E-1989-41B6-B8CB-A8A402EDD425}">
      <dgm:prSet/>
      <dgm:spPr/>
      <dgm:t>
        <a:bodyPr/>
        <a:lstStyle/>
        <a:p>
          <a:endParaRPr lang="ru-RU"/>
        </a:p>
      </dgm:t>
    </dgm:pt>
    <dgm:pt modelId="{F20BF426-B54F-4A05-B5A4-368CACFFB182}" type="pres">
      <dgm:prSet presAssocID="{246F275A-89DB-4E26-95A4-9CD636A098CF}" presName="linear" presStyleCnt="0">
        <dgm:presLayoutVars>
          <dgm:dir/>
          <dgm:resizeHandles val="exact"/>
        </dgm:presLayoutVars>
      </dgm:prSet>
      <dgm:spPr/>
    </dgm:pt>
    <dgm:pt modelId="{8616D239-9B5A-425E-8850-1E8330F5C283}" type="pres">
      <dgm:prSet presAssocID="{C746D5CC-EBB6-4E0A-9D2C-4B2B8B8B740D}" presName="comp" presStyleCnt="0"/>
      <dgm:spPr/>
    </dgm:pt>
    <dgm:pt modelId="{B996EF18-5D31-45D1-ABEF-290564EF87D6}" type="pres">
      <dgm:prSet presAssocID="{C746D5CC-EBB6-4E0A-9D2C-4B2B8B8B740D}" presName="box" presStyleLbl="node1" presStyleIdx="0" presStyleCnt="3" custLinFactNeighborX="-14265" custLinFactNeighborY="-17839"/>
      <dgm:spPr/>
    </dgm:pt>
    <dgm:pt modelId="{570DB807-B15D-40E6-8EFB-57C7249A3FA4}" type="pres">
      <dgm:prSet presAssocID="{C746D5CC-EBB6-4E0A-9D2C-4B2B8B8B740D}" presName="img" presStyleLbl="fgImgPlace1" presStyleIdx="0" presStyleCnt="3" custScaleX="57811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EE071373-5C3F-42A4-9ED7-73321E403362}" type="pres">
      <dgm:prSet presAssocID="{C746D5CC-EBB6-4E0A-9D2C-4B2B8B8B740D}" presName="text" presStyleLbl="node1" presStyleIdx="0" presStyleCnt="3">
        <dgm:presLayoutVars>
          <dgm:bulletEnabled val="1"/>
        </dgm:presLayoutVars>
      </dgm:prSet>
      <dgm:spPr/>
    </dgm:pt>
    <dgm:pt modelId="{FD05A3FC-F4D3-473A-B0D6-DA5BB45FC5D5}" type="pres">
      <dgm:prSet presAssocID="{43B88383-C90C-49BD-A71D-5F26D4AADB25}" presName="spacer" presStyleCnt="0"/>
      <dgm:spPr/>
    </dgm:pt>
    <dgm:pt modelId="{A802C217-3E92-42CA-95CE-E00086A07E02}" type="pres">
      <dgm:prSet presAssocID="{1B04BAD8-00AF-4126-A785-ED0B34B12E5B}" presName="comp" presStyleCnt="0"/>
      <dgm:spPr/>
    </dgm:pt>
    <dgm:pt modelId="{ED012809-9DED-4479-B226-1C1E7223A2CE}" type="pres">
      <dgm:prSet presAssocID="{1B04BAD8-00AF-4126-A785-ED0B34B12E5B}" presName="box" presStyleLbl="node1" presStyleIdx="1" presStyleCnt="3"/>
      <dgm:spPr/>
    </dgm:pt>
    <dgm:pt modelId="{F842D234-D4D1-4852-8623-06D8FFA7952A}" type="pres">
      <dgm:prSet presAssocID="{1B04BAD8-00AF-4126-A785-ED0B34B12E5B}" presName="img" presStyleLbl="fgImgPlace1" presStyleIdx="1" presStyleCnt="3" custScaleX="55989" custScaleY="76189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1ADD23D0-C8EA-49EE-9BC7-1F3853FEF309}" type="pres">
      <dgm:prSet presAssocID="{1B04BAD8-00AF-4126-A785-ED0B34B12E5B}" presName="text" presStyleLbl="node1" presStyleIdx="1" presStyleCnt="3">
        <dgm:presLayoutVars>
          <dgm:bulletEnabled val="1"/>
        </dgm:presLayoutVars>
      </dgm:prSet>
      <dgm:spPr/>
    </dgm:pt>
    <dgm:pt modelId="{68A4E53E-203F-44EB-BAAD-F7522AFC2F97}" type="pres">
      <dgm:prSet presAssocID="{BDC9966D-7525-4BD8-A50F-2CFE22F00358}" presName="spacer" presStyleCnt="0"/>
      <dgm:spPr/>
    </dgm:pt>
    <dgm:pt modelId="{27E63A36-92F9-4434-A039-466AA29D32C7}" type="pres">
      <dgm:prSet presAssocID="{44E7AE0B-EE02-43BE-9113-4A16982642DA}" presName="comp" presStyleCnt="0"/>
      <dgm:spPr/>
    </dgm:pt>
    <dgm:pt modelId="{4D9AE547-1806-4780-83D9-E48B105A0E50}" type="pres">
      <dgm:prSet presAssocID="{44E7AE0B-EE02-43BE-9113-4A16982642DA}" presName="box" presStyleLbl="node1" presStyleIdx="2" presStyleCnt="3"/>
      <dgm:spPr/>
    </dgm:pt>
    <dgm:pt modelId="{4E5D6A93-4795-4A05-B4AD-32E9845F4954}" type="pres">
      <dgm:prSet presAssocID="{44E7AE0B-EE02-43BE-9113-4A16982642DA}" presName="img" presStyleLbl="fgImgPlace1" presStyleIdx="2" presStyleCnt="3" custScaleX="66561"/>
      <dgm:spPr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</dgm:spPr>
    </dgm:pt>
    <dgm:pt modelId="{0BB5E42E-B1FF-4731-ABFB-F0754CDC2420}" type="pres">
      <dgm:prSet presAssocID="{44E7AE0B-EE02-43BE-9113-4A16982642DA}" presName="text" presStyleLbl="node1" presStyleIdx="2" presStyleCnt="3">
        <dgm:presLayoutVars>
          <dgm:bulletEnabled val="1"/>
        </dgm:presLayoutVars>
      </dgm:prSet>
      <dgm:spPr/>
    </dgm:pt>
  </dgm:ptLst>
  <dgm:cxnLst>
    <dgm:cxn modelId="{A1538F09-033B-4453-8332-0E53903E566F}" type="presOf" srcId="{1B04BAD8-00AF-4126-A785-ED0B34B12E5B}" destId="{1ADD23D0-C8EA-49EE-9BC7-1F3853FEF309}" srcOrd="1" destOrd="0" presId="urn:microsoft.com/office/officeart/2005/8/layout/vList4"/>
    <dgm:cxn modelId="{2E993E26-CB97-4560-B16D-182C3BBD7F63}" type="presOf" srcId="{94081A40-32DD-485C-957A-CFA28F0F8A12}" destId="{B996EF18-5D31-45D1-ABEF-290564EF87D6}" srcOrd="0" destOrd="3" presId="urn:microsoft.com/office/officeart/2005/8/layout/vList4"/>
    <dgm:cxn modelId="{33A2112A-41BD-4313-98DC-8E40BC2FAEA5}" type="presOf" srcId="{1B04BAD8-00AF-4126-A785-ED0B34B12E5B}" destId="{ED012809-9DED-4479-B226-1C1E7223A2CE}" srcOrd="0" destOrd="0" presId="urn:microsoft.com/office/officeart/2005/8/layout/vList4"/>
    <dgm:cxn modelId="{834EAD45-235F-4587-97A9-DB3E06109944}" type="presOf" srcId="{8A8C1645-3462-4584-9514-7CFCEFBE257F}" destId="{EE071373-5C3F-42A4-9ED7-73321E403362}" srcOrd="1" destOrd="1" presId="urn:microsoft.com/office/officeart/2005/8/layout/vList4"/>
    <dgm:cxn modelId="{F5FB2548-CBB7-4108-95DE-07CCE4174B60}" type="presOf" srcId="{4824A1E4-DBD8-4566-A849-3BD4EEF49980}" destId="{ED012809-9DED-4479-B226-1C1E7223A2CE}" srcOrd="0" destOrd="2" presId="urn:microsoft.com/office/officeart/2005/8/layout/vList4"/>
    <dgm:cxn modelId="{6E48C749-50A5-4510-9999-398E734D1ECB}" type="presOf" srcId="{D9E74D31-0EAD-48A3-B10C-C820E3D36FF1}" destId="{1ADD23D0-C8EA-49EE-9BC7-1F3853FEF309}" srcOrd="1" destOrd="1" presId="urn:microsoft.com/office/officeart/2005/8/layout/vList4"/>
    <dgm:cxn modelId="{83DDBE6C-618E-48E7-8168-18E511991F62}" type="presOf" srcId="{246F275A-89DB-4E26-95A4-9CD636A098CF}" destId="{F20BF426-B54F-4A05-B5A4-368CACFFB182}" srcOrd="0" destOrd="0" presId="urn:microsoft.com/office/officeart/2005/8/layout/vList4"/>
    <dgm:cxn modelId="{3000F94E-1989-41B6-B8CB-A8A402EDD425}" srcId="{C746D5CC-EBB6-4E0A-9D2C-4B2B8B8B740D}" destId="{1B85CBE8-8B0B-427A-954C-A880CE7EF421}" srcOrd="3" destOrd="0" parTransId="{3DA300C2-4ED1-4580-A723-1473EB4EB4DE}" sibTransId="{E58F523F-CB79-48EF-BAF3-309E19AFE0B9}"/>
    <dgm:cxn modelId="{FD03A36F-FF62-4E4A-8152-FBB6FDD58487}" type="presOf" srcId="{E9FF787C-3DBF-415C-BB20-DA6A54CF7DF4}" destId="{B996EF18-5D31-45D1-ABEF-290564EF87D6}" srcOrd="0" destOrd="2" presId="urn:microsoft.com/office/officeart/2005/8/layout/vList4"/>
    <dgm:cxn modelId="{D6ABC473-CE17-406D-9A22-D851A649EA11}" type="presOf" srcId="{94081A40-32DD-485C-957A-CFA28F0F8A12}" destId="{EE071373-5C3F-42A4-9ED7-73321E403362}" srcOrd="1" destOrd="3" presId="urn:microsoft.com/office/officeart/2005/8/layout/vList4"/>
    <dgm:cxn modelId="{0853E574-5E0C-4378-A788-CFAA65254FD5}" srcId="{C746D5CC-EBB6-4E0A-9D2C-4B2B8B8B740D}" destId="{94081A40-32DD-485C-957A-CFA28F0F8A12}" srcOrd="2" destOrd="0" parTransId="{D192052A-8E7D-400A-9B90-07A4E46DB29A}" sibTransId="{C15EAA3C-1EF5-43A2-81F5-A21C1D9AE2EF}"/>
    <dgm:cxn modelId="{4A6A9859-C716-43B4-B755-3CA91E133550}" srcId="{246F275A-89DB-4E26-95A4-9CD636A098CF}" destId="{C746D5CC-EBB6-4E0A-9D2C-4B2B8B8B740D}" srcOrd="0" destOrd="0" parTransId="{B347FB8C-DD85-4B9A-9B62-EEE5E6D2F35D}" sibTransId="{43B88383-C90C-49BD-A71D-5F26D4AADB25}"/>
    <dgm:cxn modelId="{F8871D82-5ABF-49C6-B97B-322430ADD51C}" srcId="{44E7AE0B-EE02-43BE-9113-4A16982642DA}" destId="{891F1BA3-5F7A-4C5A-9A0E-6C45826EFEE6}" srcOrd="1" destOrd="0" parTransId="{53051CB1-1F2E-45B6-A23E-E8A9B681FD89}" sibTransId="{19DD3284-8121-4045-A6FF-AEE1BF68AEFE}"/>
    <dgm:cxn modelId="{E5671F89-60ED-469D-8138-9DAABA868C07}" type="presOf" srcId="{1B85CBE8-8B0B-427A-954C-A880CE7EF421}" destId="{EE071373-5C3F-42A4-9ED7-73321E403362}" srcOrd="1" destOrd="4" presId="urn:microsoft.com/office/officeart/2005/8/layout/vList4"/>
    <dgm:cxn modelId="{64F5048A-BEA0-4E1E-8E1C-F9ACABF7C67D}" type="presOf" srcId="{891F1BA3-5F7A-4C5A-9A0E-6C45826EFEE6}" destId="{0BB5E42E-B1FF-4731-ABFB-F0754CDC2420}" srcOrd="1" destOrd="2" presId="urn:microsoft.com/office/officeart/2005/8/layout/vList4"/>
    <dgm:cxn modelId="{A2E15FA0-885E-4B54-ACF0-DCB0FD82C7DA}" srcId="{C746D5CC-EBB6-4E0A-9D2C-4B2B8B8B740D}" destId="{E9FF787C-3DBF-415C-BB20-DA6A54CF7DF4}" srcOrd="1" destOrd="0" parTransId="{9ADBD4E7-C36B-4857-8128-F2FAC1E024E9}" sibTransId="{5AEA1739-F6C3-4499-A9D5-0834236366AF}"/>
    <dgm:cxn modelId="{AA185FA7-095F-410B-A80B-8D9CD2C2B5ED}" type="presOf" srcId="{891F1BA3-5F7A-4C5A-9A0E-6C45826EFEE6}" destId="{4D9AE547-1806-4780-83D9-E48B105A0E50}" srcOrd="0" destOrd="2" presId="urn:microsoft.com/office/officeart/2005/8/layout/vList4"/>
    <dgm:cxn modelId="{D1C2D3A8-6729-48A8-AA95-7EBB729CAF41}" type="presOf" srcId="{C746D5CC-EBB6-4E0A-9D2C-4B2B8B8B740D}" destId="{EE071373-5C3F-42A4-9ED7-73321E403362}" srcOrd="1" destOrd="0" presId="urn:microsoft.com/office/officeart/2005/8/layout/vList4"/>
    <dgm:cxn modelId="{76EC3CB6-A294-44D2-8EA2-C3341BBA5B4E}" type="presOf" srcId="{D9E74D31-0EAD-48A3-B10C-C820E3D36FF1}" destId="{ED012809-9DED-4479-B226-1C1E7223A2CE}" srcOrd="0" destOrd="1" presId="urn:microsoft.com/office/officeart/2005/8/layout/vList4"/>
    <dgm:cxn modelId="{770856B9-4960-4F3C-8DB5-9118875EDBAD}" srcId="{1B04BAD8-00AF-4126-A785-ED0B34B12E5B}" destId="{4824A1E4-DBD8-4566-A849-3BD4EEF49980}" srcOrd="1" destOrd="0" parTransId="{FDB7ADC8-F5E5-423B-BC04-E9142E541F00}" sibTransId="{B1698AE7-8375-4A76-AF08-2DC2F9030078}"/>
    <dgm:cxn modelId="{2BCF59BD-6A09-46DE-9E7A-19DD3695B07C}" type="presOf" srcId="{44E7AE0B-EE02-43BE-9113-4A16982642DA}" destId="{4D9AE547-1806-4780-83D9-E48B105A0E50}" srcOrd="0" destOrd="0" presId="urn:microsoft.com/office/officeart/2005/8/layout/vList4"/>
    <dgm:cxn modelId="{5B9429BE-AF71-4DE0-ABA4-426E840CAC31}" type="presOf" srcId="{44E7AE0B-EE02-43BE-9113-4A16982642DA}" destId="{0BB5E42E-B1FF-4731-ABFB-F0754CDC2420}" srcOrd="1" destOrd="0" presId="urn:microsoft.com/office/officeart/2005/8/layout/vList4"/>
    <dgm:cxn modelId="{806BF4C3-55E6-4DB8-BC7E-0B25644B9F15}" type="presOf" srcId="{1B85CBE8-8B0B-427A-954C-A880CE7EF421}" destId="{B996EF18-5D31-45D1-ABEF-290564EF87D6}" srcOrd="0" destOrd="4" presId="urn:microsoft.com/office/officeart/2005/8/layout/vList4"/>
    <dgm:cxn modelId="{1F8258C6-198D-4965-8EEB-CB2D05C93859}" type="presOf" srcId="{E9FF787C-3DBF-415C-BB20-DA6A54CF7DF4}" destId="{EE071373-5C3F-42A4-9ED7-73321E403362}" srcOrd="1" destOrd="2" presId="urn:microsoft.com/office/officeart/2005/8/layout/vList4"/>
    <dgm:cxn modelId="{16C7EFDB-3ACB-4433-B99A-AC21D1482AD6}" type="presOf" srcId="{4824A1E4-DBD8-4566-A849-3BD4EEF49980}" destId="{1ADD23D0-C8EA-49EE-9BC7-1F3853FEF309}" srcOrd="1" destOrd="2" presId="urn:microsoft.com/office/officeart/2005/8/layout/vList4"/>
    <dgm:cxn modelId="{A8F8BADD-763C-45DC-9629-3CD1FCD9D7DD}" srcId="{44E7AE0B-EE02-43BE-9113-4A16982642DA}" destId="{5A5620AE-D8A3-4453-ABD4-FFCF738B50D5}" srcOrd="0" destOrd="0" parTransId="{963A5306-75D0-4409-BA2F-325659914111}" sibTransId="{958B4665-231C-4372-BCF1-B54D490CC32D}"/>
    <dgm:cxn modelId="{25BE86DF-8A80-4B1B-A70F-D8C3B5DCFD91}" type="presOf" srcId="{8A8C1645-3462-4584-9514-7CFCEFBE257F}" destId="{B996EF18-5D31-45D1-ABEF-290564EF87D6}" srcOrd="0" destOrd="1" presId="urn:microsoft.com/office/officeart/2005/8/layout/vList4"/>
    <dgm:cxn modelId="{A31539E0-679B-40B4-BE78-5911195AC072}" srcId="{C746D5CC-EBB6-4E0A-9D2C-4B2B8B8B740D}" destId="{8A8C1645-3462-4584-9514-7CFCEFBE257F}" srcOrd="0" destOrd="0" parTransId="{64659D7A-8742-47A3-9EDA-25786D9B3190}" sibTransId="{A7A122BA-32ED-4353-AAEE-ED47D18D224D}"/>
    <dgm:cxn modelId="{F44E00E6-A9B2-4A51-A700-1CDB891798AA}" type="presOf" srcId="{5A5620AE-D8A3-4453-ABD4-FFCF738B50D5}" destId="{4D9AE547-1806-4780-83D9-E48B105A0E50}" srcOrd="0" destOrd="1" presId="urn:microsoft.com/office/officeart/2005/8/layout/vList4"/>
    <dgm:cxn modelId="{7B846BEB-198C-4EE3-9C22-34FB4BB9FFB1}" srcId="{246F275A-89DB-4E26-95A4-9CD636A098CF}" destId="{1B04BAD8-00AF-4126-A785-ED0B34B12E5B}" srcOrd="1" destOrd="0" parTransId="{412620F8-4AE3-406E-B622-C2F26BD2FC06}" sibTransId="{BDC9966D-7525-4BD8-A50F-2CFE22F00358}"/>
    <dgm:cxn modelId="{2C6C0DEF-6280-455F-9810-2DC262833ACB}" type="presOf" srcId="{5A5620AE-D8A3-4453-ABD4-FFCF738B50D5}" destId="{0BB5E42E-B1FF-4731-ABFB-F0754CDC2420}" srcOrd="1" destOrd="1" presId="urn:microsoft.com/office/officeart/2005/8/layout/vList4"/>
    <dgm:cxn modelId="{7E0523EF-BF1F-4061-B766-F55AFBAC2016}" srcId="{246F275A-89DB-4E26-95A4-9CD636A098CF}" destId="{44E7AE0B-EE02-43BE-9113-4A16982642DA}" srcOrd="2" destOrd="0" parTransId="{6254AB7E-8D38-4573-9379-1CEC4665D254}" sibTransId="{26B88694-93A5-4C56-BC3F-F347BE46AC08}"/>
    <dgm:cxn modelId="{719D39F2-E223-4A8B-9802-9175AB729526}" type="presOf" srcId="{C746D5CC-EBB6-4E0A-9D2C-4B2B8B8B740D}" destId="{B996EF18-5D31-45D1-ABEF-290564EF87D6}" srcOrd="0" destOrd="0" presId="urn:microsoft.com/office/officeart/2005/8/layout/vList4"/>
    <dgm:cxn modelId="{7B22B8F8-1326-40A6-ABB6-AA1BE693D764}" srcId="{1B04BAD8-00AF-4126-A785-ED0B34B12E5B}" destId="{D9E74D31-0EAD-48A3-B10C-C820E3D36FF1}" srcOrd="0" destOrd="0" parTransId="{801182A2-D574-4535-BA6D-29370040D012}" sibTransId="{A7D2B185-34C7-4907-8106-24FF46B9E173}"/>
    <dgm:cxn modelId="{215ACF91-DC39-4326-8C88-B5BB97BBB837}" type="presParOf" srcId="{F20BF426-B54F-4A05-B5A4-368CACFFB182}" destId="{8616D239-9B5A-425E-8850-1E8330F5C283}" srcOrd="0" destOrd="0" presId="urn:microsoft.com/office/officeart/2005/8/layout/vList4"/>
    <dgm:cxn modelId="{AE73B791-D68F-4CD8-8F59-993C10548C49}" type="presParOf" srcId="{8616D239-9B5A-425E-8850-1E8330F5C283}" destId="{B996EF18-5D31-45D1-ABEF-290564EF87D6}" srcOrd="0" destOrd="0" presId="urn:microsoft.com/office/officeart/2005/8/layout/vList4"/>
    <dgm:cxn modelId="{C772C07A-B8E2-47E3-8B28-129DFF67A9BC}" type="presParOf" srcId="{8616D239-9B5A-425E-8850-1E8330F5C283}" destId="{570DB807-B15D-40E6-8EFB-57C7249A3FA4}" srcOrd="1" destOrd="0" presId="urn:microsoft.com/office/officeart/2005/8/layout/vList4"/>
    <dgm:cxn modelId="{DE7AB7B7-8801-4572-9368-BB91DA49C4D4}" type="presParOf" srcId="{8616D239-9B5A-425E-8850-1E8330F5C283}" destId="{EE071373-5C3F-42A4-9ED7-73321E403362}" srcOrd="2" destOrd="0" presId="urn:microsoft.com/office/officeart/2005/8/layout/vList4"/>
    <dgm:cxn modelId="{E3A09D34-9970-486E-92B8-4C7980AD881D}" type="presParOf" srcId="{F20BF426-B54F-4A05-B5A4-368CACFFB182}" destId="{FD05A3FC-F4D3-473A-B0D6-DA5BB45FC5D5}" srcOrd="1" destOrd="0" presId="urn:microsoft.com/office/officeart/2005/8/layout/vList4"/>
    <dgm:cxn modelId="{268F5AD6-987E-45CC-91EF-53FBE5B3B045}" type="presParOf" srcId="{F20BF426-B54F-4A05-B5A4-368CACFFB182}" destId="{A802C217-3E92-42CA-95CE-E00086A07E02}" srcOrd="2" destOrd="0" presId="urn:microsoft.com/office/officeart/2005/8/layout/vList4"/>
    <dgm:cxn modelId="{DC93CA0E-E99D-4C15-82B6-ECDDED153936}" type="presParOf" srcId="{A802C217-3E92-42CA-95CE-E00086A07E02}" destId="{ED012809-9DED-4479-B226-1C1E7223A2CE}" srcOrd="0" destOrd="0" presId="urn:microsoft.com/office/officeart/2005/8/layout/vList4"/>
    <dgm:cxn modelId="{A4BDA16A-A6A5-47DF-BF3B-4371453331F7}" type="presParOf" srcId="{A802C217-3E92-42CA-95CE-E00086A07E02}" destId="{F842D234-D4D1-4852-8623-06D8FFA7952A}" srcOrd="1" destOrd="0" presId="urn:microsoft.com/office/officeart/2005/8/layout/vList4"/>
    <dgm:cxn modelId="{6B504A8F-849C-42A8-96DD-247FDE342B98}" type="presParOf" srcId="{A802C217-3E92-42CA-95CE-E00086A07E02}" destId="{1ADD23D0-C8EA-49EE-9BC7-1F3853FEF309}" srcOrd="2" destOrd="0" presId="urn:microsoft.com/office/officeart/2005/8/layout/vList4"/>
    <dgm:cxn modelId="{30821EE0-74D6-4B5A-A3EE-59D809DEE2CC}" type="presParOf" srcId="{F20BF426-B54F-4A05-B5A4-368CACFFB182}" destId="{68A4E53E-203F-44EB-BAAD-F7522AFC2F97}" srcOrd="3" destOrd="0" presId="urn:microsoft.com/office/officeart/2005/8/layout/vList4"/>
    <dgm:cxn modelId="{C173F78F-A51B-440B-B4FE-5501F8750C1E}" type="presParOf" srcId="{F20BF426-B54F-4A05-B5A4-368CACFFB182}" destId="{27E63A36-92F9-4434-A039-466AA29D32C7}" srcOrd="4" destOrd="0" presId="urn:microsoft.com/office/officeart/2005/8/layout/vList4"/>
    <dgm:cxn modelId="{79214EFA-E44B-4CA9-800D-8CE28D02AD18}" type="presParOf" srcId="{27E63A36-92F9-4434-A039-466AA29D32C7}" destId="{4D9AE547-1806-4780-83D9-E48B105A0E50}" srcOrd="0" destOrd="0" presId="urn:microsoft.com/office/officeart/2005/8/layout/vList4"/>
    <dgm:cxn modelId="{9604CF00-056A-4202-BBAC-65DF8A0AAF0D}" type="presParOf" srcId="{27E63A36-92F9-4434-A039-466AA29D32C7}" destId="{4E5D6A93-4795-4A05-B4AD-32E9845F4954}" srcOrd="1" destOrd="0" presId="urn:microsoft.com/office/officeart/2005/8/layout/vList4"/>
    <dgm:cxn modelId="{25800126-B0EF-41E1-8BE0-74A0EB42A279}" type="presParOf" srcId="{27E63A36-92F9-4434-A039-466AA29D32C7}" destId="{0BB5E42E-B1FF-4731-ABFB-F0754CDC242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42085-E672-4D9C-9BE0-352BC79C8744}">
      <dsp:nvSpPr>
        <dsp:cNvPr id="0" name=""/>
        <dsp:cNvSpPr/>
      </dsp:nvSpPr>
      <dsp:spPr>
        <a:xfrm>
          <a:off x="0" y="113913"/>
          <a:ext cx="8280920" cy="1481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/>
            <a:t>Акпаева А.Б. -  </a:t>
          </a:r>
          <a:r>
            <a:rPr lang="ru-RU" sz="1800" kern="1200" dirty="0" err="1"/>
            <a:t>к.п.н</a:t>
          </a:r>
          <a:r>
            <a:rPr lang="ru-RU" sz="1800" kern="1200" dirty="0"/>
            <a:t>., доцент , институт Педагогики и психологии </a:t>
          </a:r>
          <a:r>
            <a:rPr lang="ru-RU" sz="1800" kern="1200" dirty="0" err="1"/>
            <a:t>КазНПУ</a:t>
          </a:r>
          <a:r>
            <a:rPr lang="ru-RU" sz="1800" kern="1200" dirty="0"/>
            <a:t> </a:t>
          </a:r>
          <a:r>
            <a:rPr lang="ru-RU" sz="1800" kern="1200" dirty="0" err="1"/>
            <a:t>им.Абая</a:t>
          </a:r>
          <a:r>
            <a:rPr lang="ru-RU" sz="1800" kern="1200" dirty="0"/>
            <a:t>. Тема диссертации: «Методика формирования математических понятий у младших школьников» (2001г.), работает в издательстве с 2003г.</a:t>
          </a:r>
        </a:p>
      </dsp:txBody>
      <dsp:txXfrm>
        <a:off x="1775227" y="113913"/>
        <a:ext cx="6505692" cy="1481346"/>
      </dsp:txXfrm>
    </dsp:sp>
    <dsp:sp modelId="{E80B1A2D-D74D-4B21-BE59-C3D41DC4DCFB}">
      <dsp:nvSpPr>
        <dsp:cNvPr id="0" name=""/>
        <dsp:cNvSpPr/>
      </dsp:nvSpPr>
      <dsp:spPr>
        <a:xfrm>
          <a:off x="508628" y="160496"/>
          <a:ext cx="877015" cy="11603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C6D548-645A-4D74-9C21-FF82ACA3F9CF}">
      <dsp:nvSpPr>
        <dsp:cNvPr id="0" name=""/>
        <dsp:cNvSpPr/>
      </dsp:nvSpPr>
      <dsp:spPr>
        <a:xfrm>
          <a:off x="0" y="1663781"/>
          <a:ext cx="8280920" cy="1605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90263"/>
                <a:satOff val="-22543"/>
                <a:lumOff val="24770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390263"/>
                <a:satOff val="-22543"/>
                <a:lumOff val="2477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Лебедева Л.А. -  </a:t>
          </a:r>
          <a:r>
            <a:rPr lang="ru-RU" sz="1800" kern="1200" dirty="0" err="1"/>
            <a:t>к.п.н</a:t>
          </a:r>
          <a:r>
            <a:rPr lang="ru-RU" sz="1800" kern="1200" dirty="0"/>
            <a:t>., доцент, институт Педагогики и психологии </a:t>
          </a:r>
          <a:r>
            <a:rPr lang="ru-RU" sz="1800" kern="1200" dirty="0" err="1"/>
            <a:t>КазНПУ</a:t>
          </a:r>
          <a:r>
            <a:rPr lang="ru-RU" sz="1800" kern="1200" dirty="0"/>
            <a:t> </a:t>
          </a:r>
          <a:r>
            <a:rPr lang="ru-RU" sz="1800" kern="1200" dirty="0" err="1"/>
            <a:t>им.Абая</a:t>
          </a:r>
          <a:r>
            <a:rPr lang="ru-RU" sz="1800" kern="1200" dirty="0"/>
            <a:t>. Тема диссертации: «Методика формирования математических умений и навыков у младших школьников на основе </a:t>
          </a:r>
          <a:r>
            <a:rPr lang="ru-RU" sz="1800" kern="1200" dirty="0" err="1"/>
            <a:t>деятельностного</a:t>
          </a:r>
          <a:r>
            <a:rPr lang="ru-RU" sz="1800" kern="1200" dirty="0"/>
            <a:t> подхода к обучению» (2002 г), работает в издательстве с 2003 г.</a:t>
          </a:r>
        </a:p>
      </dsp:txBody>
      <dsp:txXfrm>
        <a:off x="1775227" y="1663781"/>
        <a:ext cx="6505692" cy="1605140"/>
      </dsp:txXfrm>
    </dsp:sp>
    <dsp:sp modelId="{5DBD8856-601E-488C-A7C5-245208B394A3}">
      <dsp:nvSpPr>
        <dsp:cNvPr id="0" name=""/>
        <dsp:cNvSpPr/>
      </dsp:nvSpPr>
      <dsp:spPr>
        <a:xfrm>
          <a:off x="418084" y="1969174"/>
          <a:ext cx="861712" cy="10633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4203F0-2DF7-4EA6-A000-ECDB0E578CE7}">
      <dsp:nvSpPr>
        <dsp:cNvPr id="0" name=""/>
        <dsp:cNvSpPr/>
      </dsp:nvSpPr>
      <dsp:spPr>
        <a:xfrm>
          <a:off x="0" y="3289230"/>
          <a:ext cx="8280920" cy="1842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780526"/>
                <a:satOff val="-45086"/>
                <a:lumOff val="49539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780526"/>
                <a:satOff val="-45086"/>
                <a:lumOff val="4953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Мынжасарова М.Ж. - </a:t>
          </a:r>
          <a:r>
            <a:rPr lang="ru-RU" sz="1800" kern="1200" dirty="0" err="1"/>
            <a:t>к.п.н</a:t>
          </a:r>
          <a:r>
            <a:rPr lang="ru-RU" sz="1800" kern="1200" dirty="0"/>
            <a:t>., ст.преп., институт Математики, физики и информатики </a:t>
          </a:r>
          <a:r>
            <a:rPr lang="ru-RU" sz="1800" kern="1200" dirty="0" err="1"/>
            <a:t>КазНПУ</a:t>
          </a:r>
          <a:r>
            <a:rPr lang="ru-RU" sz="1800" kern="1200" dirty="0"/>
            <a:t> </a:t>
          </a:r>
          <a:r>
            <a:rPr lang="ru-RU" sz="1800" kern="1200" dirty="0" err="1"/>
            <a:t>им.Абая</a:t>
          </a:r>
          <a:r>
            <a:rPr lang="ru-RU" sz="1800" kern="1200" dirty="0"/>
            <a:t>.  Тема диссертации: «Преемственность в преподавании элементов </a:t>
          </a:r>
          <a:r>
            <a:rPr lang="ru-RU" sz="1800" kern="1200" dirty="0" err="1"/>
            <a:t>стохастики</a:t>
          </a:r>
          <a:r>
            <a:rPr lang="ru-RU" sz="1800" kern="1200" dirty="0"/>
            <a:t> на начальном и среднем уровнях образования» (2010 г.). Работает в издательстве с 2014 г.</a:t>
          </a:r>
        </a:p>
      </dsp:txBody>
      <dsp:txXfrm>
        <a:off x="1775227" y="3289230"/>
        <a:ext cx="6505692" cy="1842466"/>
      </dsp:txXfrm>
    </dsp:sp>
    <dsp:sp modelId="{84BC9943-897D-464C-8C09-BA6E68EA9A49}">
      <dsp:nvSpPr>
        <dsp:cNvPr id="0" name=""/>
        <dsp:cNvSpPr/>
      </dsp:nvSpPr>
      <dsp:spPr>
        <a:xfrm>
          <a:off x="470519" y="3501721"/>
          <a:ext cx="857969" cy="12214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9C07AB-E7FD-4CAB-90A7-D05E6CE6F535}">
      <dsp:nvSpPr>
        <dsp:cNvPr id="0" name=""/>
        <dsp:cNvSpPr/>
      </dsp:nvSpPr>
      <dsp:spPr>
        <a:xfrm>
          <a:off x="0" y="5050627"/>
          <a:ext cx="8280920" cy="15649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90263"/>
                <a:satOff val="-22543"/>
                <a:lumOff val="24770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390263"/>
                <a:satOff val="-22543"/>
                <a:lumOff val="2477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Лихобабенко Т.В. -  </a:t>
          </a:r>
          <a:r>
            <a:rPr lang="ru-RU" sz="1800" kern="1200" dirty="0"/>
            <a:t>магистр педагогических наук. </a:t>
          </a:r>
          <a:r>
            <a:rPr lang="ru-RU" sz="1800" b="0" kern="1200" dirty="0"/>
            <a:t>Тема  диссертации: «Формирование математической и читательской функциональных грамотностей младших школьников на уроках математики», 2016 год.  У</a:t>
          </a:r>
          <a:r>
            <a:rPr lang="ru-RU" sz="1800" kern="1200" dirty="0"/>
            <a:t>читель начальных классов гимназии №35г.Алматы. Работает в издательстве с 2013 г.</a:t>
          </a:r>
        </a:p>
      </dsp:txBody>
      <dsp:txXfrm>
        <a:off x="1775227" y="5050627"/>
        <a:ext cx="6505692" cy="1564927"/>
      </dsp:txXfrm>
    </dsp:sp>
    <dsp:sp modelId="{7DB89975-6346-40C1-A3F8-7F35290FF25B}">
      <dsp:nvSpPr>
        <dsp:cNvPr id="0" name=""/>
        <dsp:cNvSpPr/>
      </dsp:nvSpPr>
      <dsp:spPr>
        <a:xfrm>
          <a:off x="430257" y="5219651"/>
          <a:ext cx="878108" cy="117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11420-B584-478C-A653-1D20326DCEF2}">
      <dsp:nvSpPr>
        <dsp:cNvPr id="0" name=""/>
        <dsp:cNvSpPr/>
      </dsp:nvSpPr>
      <dsp:spPr>
        <a:xfrm rot="5400000">
          <a:off x="-158835" y="158995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1</a:t>
          </a:r>
        </a:p>
      </dsp:txBody>
      <dsp:txXfrm rot="-5400000">
        <a:off x="0" y="370775"/>
        <a:ext cx="741230" cy="317670"/>
      </dsp:txXfrm>
    </dsp:sp>
    <dsp:sp modelId="{F2DF2D46-13B1-42BD-9D14-17F698C0E2C1}">
      <dsp:nvSpPr>
        <dsp:cNvPr id="0" name=""/>
        <dsp:cNvSpPr/>
      </dsp:nvSpPr>
      <dsp:spPr>
        <a:xfrm rot="5400000">
          <a:off x="3554864" y="-2813633"/>
          <a:ext cx="688285" cy="6315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ИЗМЕНЕНИЯ В ЛОГИКЕ ИЗЛОЖЕНИЯ  УЧЕБНОГО МАТЕРИАЛА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kern="1200" dirty="0"/>
        </a:p>
      </dsp:txBody>
      <dsp:txXfrm rot="-5400000">
        <a:off x="741231" y="33599"/>
        <a:ext cx="6281954" cy="621087"/>
      </dsp:txXfrm>
    </dsp:sp>
    <dsp:sp modelId="{264F749B-2322-4E5C-BBE2-4792613DA25B}">
      <dsp:nvSpPr>
        <dsp:cNvPr id="0" name=""/>
        <dsp:cNvSpPr/>
      </dsp:nvSpPr>
      <dsp:spPr>
        <a:xfrm rot="5400000">
          <a:off x="-158835" y="1100324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2</a:t>
          </a:r>
        </a:p>
      </dsp:txBody>
      <dsp:txXfrm rot="-5400000">
        <a:off x="0" y="1312104"/>
        <a:ext cx="741230" cy="317670"/>
      </dsp:txXfrm>
    </dsp:sp>
    <dsp:sp modelId="{123E1DDE-FBD3-4C1E-815D-8792721347E6}">
      <dsp:nvSpPr>
        <dsp:cNvPr id="0" name=""/>
        <dsp:cNvSpPr/>
      </dsp:nvSpPr>
      <dsp:spPr>
        <a:xfrm rot="5400000">
          <a:off x="3554864" y="-1872144"/>
          <a:ext cx="688285" cy="6315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НАЛИЧИЕ НОВЫХ ЦЕЛЕЙ В ПРОГРАММЕ  (РАНЕЕ НЕ ВКЛЮЧАВШИХСЯ В СОДЕРЖАНИЕ НАЧАЛЬНОГО ОБРАЗОВАНИЯ)</a:t>
          </a:r>
        </a:p>
      </dsp:txBody>
      <dsp:txXfrm rot="-5400000">
        <a:off x="741231" y="975088"/>
        <a:ext cx="6281954" cy="621087"/>
      </dsp:txXfrm>
    </dsp:sp>
    <dsp:sp modelId="{5C304D0D-4944-499E-A6ED-F4B5A7069A2D}">
      <dsp:nvSpPr>
        <dsp:cNvPr id="0" name=""/>
        <dsp:cNvSpPr/>
      </dsp:nvSpPr>
      <dsp:spPr>
        <a:xfrm rot="5400000">
          <a:off x="-158835" y="2041652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3</a:t>
          </a:r>
        </a:p>
      </dsp:txBody>
      <dsp:txXfrm rot="-5400000">
        <a:off x="0" y="2253432"/>
        <a:ext cx="741230" cy="317670"/>
      </dsp:txXfrm>
    </dsp:sp>
    <dsp:sp modelId="{49FEE136-F9A7-4C52-8B9E-E8C536E9D570}">
      <dsp:nvSpPr>
        <dsp:cNvPr id="0" name=""/>
        <dsp:cNvSpPr/>
      </dsp:nvSpPr>
      <dsp:spPr>
        <a:xfrm rot="5400000">
          <a:off x="3554864" y="-971266"/>
          <a:ext cx="688285" cy="6315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НАЛИЧИЕ ЛЕКСИЧЕСКИХ ТЕМ </a:t>
          </a:r>
        </a:p>
      </dsp:txBody>
      <dsp:txXfrm rot="-5400000">
        <a:off x="741231" y="1875966"/>
        <a:ext cx="6281954" cy="621087"/>
      </dsp:txXfrm>
    </dsp:sp>
    <dsp:sp modelId="{78EBAF6F-E609-421D-B3DE-5AADB8374340}">
      <dsp:nvSpPr>
        <dsp:cNvPr id="0" name=""/>
        <dsp:cNvSpPr/>
      </dsp:nvSpPr>
      <dsp:spPr>
        <a:xfrm rot="5400000">
          <a:off x="-158835" y="2982981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4</a:t>
          </a:r>
        </a:p>
      </dsp:txBody>
      <dsp:txXfrm rot="-5400000">
        <a:off x="0" y="3194761"/>
        <a:ext cx="741230" cy="317670"/>
      </dsp:txXfrm>
    </dsp:sp>
    <dsp:sp modelId="{D83C82F5-BE33-451F-A0FD-3333E09BD9F1}">
      <dsp:nvSpPr>
        <dsp:cNvPr id="0" name=""/>
        <dsp:cNvSpPr/>
      </dsp:nvSpPr>
      <dsp:spPr>
        <a:xfrm rot="5400000">
          <a:off x="3554864" y="10512"/>
          <a:ext cx="688285" cy="6315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РАЗВИТИЕ КОММУНИКАТИВНЫХ НАВЫКОВ </a:t>
          </a:r>
        </a:p>
      </dsp:txBody>
      <dsp:txXfrm rot="-5400000">
        <a:off x="741231" y="2857745"/>
        <a:ext cx="6281954" cy="621087"/>
      </dsp:txXfrm>
    </dsp:sp>
    <dsp:sp modelId="{DA1A4D13-184B-4ADD-91CB-D35C0FCB9EB0}">
      <dsp:nvSpPr>
        <dsp:cNvPr id="0" name=""/>
        <dsp:cNvSpPr/>
      </dsp:nvSpPr>
      <dsp:spPr>
        <a:xfrm rot="5400000">
          <a:off x="-158835" y="3924309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5</a:t>
          </a:r>
        </a:p>
      </dsp:txBody>
      <dsp:txXfrm rot="-5400000">
        <a:off x="0" y="4136089"/>
        <a:ext cx="741230" cy="317670"/>
      </dsp:txXfrm>
    </dsp:sp>
    <dsp:sp modelId="{72FB3224-D993-4099-A5F6-566CA04383B1}">
      <dsp:nvSpPr>
        <dsp:cNvPr id="0" name=""/>
        <dsp:cNvSpPr/>
      </dsp:nvSpPr>
      <dsp:spPr>
        <a:xfrm rot="5400000">
          <a:off x="3554864" y="1013043"/>
          <a:ext cx="688285" cy="6315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РЕАЛИЗАЦИЯ ДЕЯТЕЛЬНОСТНОГО ПОДХОДА В ОБУЧЕНИИ </a:t>
          </a:r>
        </a:p>
      </dsp:txBody>
      <dsp:txXfrm rot="-5400000">
        <a:off x="741231" y="3860276"/>
        <a:ext cx="6281954" cy="621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6EF18-5D31-45D1-ABEF-290564EF87D6}">
      <dsp:nvSpPr>
        <dsp:cNvPr id="0" name=""/>
        <dsp:cNvSpPr/>
      </dsp:nvSpPr>
      <dsp:spPr>
        <a:xfrm>
          <a:off x="0" y="0"/>
          <a:ext cx="7000875" cy="1646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900" kern="1200"/>
            <a:t>Методические особенности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Соответствие  обновленной программе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Три типа уроков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Система упражнений деятельностной направленности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Система повторения</a:t>
          </a:r>
        </a:p>
      </dsp:txBody>
      <dsp:txXfrm>
        <a:off x="1564778" y="0"/>
        <a:ext cx="5436096" cy="1646039"/>
      </dsp:txXfrm>
    </dsp:sp>
    <dsp:sp modelId="{570DB807-B15D-40E6-8EFB-57C7249A3FA4}">
      <dsp:nvSpPr>
        <dsp:cNvPr id="0" name=""/>
        <dsp:cNvSpPr/>
      </dsp:nvSpPr>
      <dsp:spPr>
        <a:xfrm>
          <a:off x="459963" y="164603"/>
          <a:ext cx="809455" cy="13168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012809-9DED-4479-B226-1C1E7223A2CE}">
      <dsp:nvSpPr>
        <dsp:cNvPr id="0" name=""/>
        <dsp:cNvSpPr/>
      </dsp:nvSpPr>
      <dsp:spPr>
        <a:xfrm>
          <a:off x="0" y="1810642"/>
          <a:ext cx="7000875" cy="1646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tint val="65000"/>
                <a:lumMod val="110000"/>
              </a:schemeClr>
            </a:gs>
            <a:gs pos="88000">
              <a:schemeClr val="accent5">
                <a:hueOff val="-918568"/>
                <a:satOff val="135"/>
                <a:lumOff val="-3236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900" kern="1200"/>
            <a:t>Язык и стиль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/>
            <a:t>Доступность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/>
            <a:t>Научность</a:t>
          </a:r>
          <a:endParaRPr lang="ru-RU" sz="1500" kern="1200" dirty="0"/>
        </a:p>
      </dsp:txBody>
      <dsp:txXfrm>
        <a:off x="1564778" y="1810642"/>
        <a:ext cx="5436096" cy="1646039"/>
      </dsp:txXfrm>
    </dsp:sp>
    <dsp:sp modelId="{F842D234-D4D1-4852-8623-06D8FFA7952A}">
      <dsp:nvSpPr>
        <dsp:cNvPr id="0" name=""/>
        <dsp:cNvSpPr/>
      </dsp:nvSpPr>
      <dsp:spPr>
        <a:xfrm>
          <a:off x="472719" y="2132022"/>
          <a:ext cx="783943" cy="10032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9AE547-1806-4780-83D9-E48B105A0E50}">
      <dsp:nvSpPr>
        <dsp:cNvPr id="0" name=""/>
        <dsp:cNvSpPr/>
      </dsp:nvSpPr>
      <dsp:spPr>
        <a:xfrm>
          <a:off x="0" y="3621285"/>
          <a:ext cx="7000875" cy="1646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tint val="65000"/>
                <a:lumMod val="110000"/>
              </a:schemeClr>
            </a:gs>
            <a:gs pos="88000">
              <a:schemeClr val="accent5">
                <a:hueOff val="-1837137"/>
                <a:satOff val="270"/>
                <a:lumOff val="-647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900" kern="1200" dirty="0"/>
            <a:t>Иллюстративный материал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Соответствие лексическим темам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/>
            <a:t>Сквозные герои</a:t>
          </a:r>
          <a:endParaRPr lang="ru-RU" sz="1500" kern="1200" dirty="0"/>
        </a:p>
      </dsp:txBody>
      <dsp:txXfrm>
        <a:off x="1564778" y="3621285"/>
        <a:ext cx="5436096" cy="1646039"/>
      </dsp:txXfrm>
    </dsp:sp>
    <dsp:sp modelId="{4E5D6A93-4795-4A05-B4AD-32E9845F4954}">
      <dsp:nvSpPr>
        <dsp:cNvPr id="0" name=""/>
        <dsp:cNvSpPr/>
      </dsp:nvSpPr>
      <dsp:spPr>
        <a:xfrm>
          <a:off x="398706" y="3785889"/>
          <a:ext cx="931970" cy="13168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32D75-2C25-41D3-9458-9A16D434B8B4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FC9CD-2177-4ED1-A275-4B879F3E2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0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>
            <a:extLst>
              <a:ext uri="{FF2B5EF4-FFF2-40B4-BE49-F238E27FC236}">
                <a16:creationId xmlns:a16="http://schemas.microsoft.com/office/drawing/2014/main" id="{5FB88E65-311C-4518-8A5B-D5A1775FE7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>
            <a:extLst>
              <a:ext uri="{FF2B5EF4-FFF2-40B4-BE49-F238E27FC236}">
                <a16:creationId xmlns:a16="http://schemas.microsoft.com/office/drawing/2014/main" id="{CE99814F-6544-4D3F-B652-BC73ABE391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8676" name="Номер слайда 3">
            <a:extLst>
              <a:ext uri="{FF2B5EF4-FFF2-40B4-BE49-F238E27FC236}">
                <a16:creationId xmlns:a16="http://schemas.microsoft.com/office/drawing/2014/main" id="{7DA3A370-E633-451A-BA84-F2DB7439E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3F642F2-32BB-470A-B4A2-C6B7A24B0E0B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AE28B0B-6B30-4B0C-BA39-97500FFFDCE6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24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4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35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3767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60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94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856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4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24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14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8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6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4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6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4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34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2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FA118-4D18-4929-B0B2-1C79956C83A9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054BB8-D4CC-44C8-B69C-0B2C224F7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422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udme.org/292169/pedagogika/metody_obucheniya_matematike" TargetMode="External"/><Relationship Id="rId5" Type="http://schemas.openxmlformats.org/officeDocument/2006/relationships/hyperlink" Target="https://spravochnick.ru/pedagogika/teoriya_obucheniya/metody_obucheniya_matematike/" TargetMode="Externa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0.png"/><Relationship Id="rId7" Type="http://schemas.openxmlformats.org/officeDocument/2006/relationships/image" Target="../media/image8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PkI8OriBo0w?feature=oembed" TargetMode="External"/><Relationship Id="rId7" Type="http://schemas.openxmlformats.org/officeDocument/2006/relationships/image" Target="../media/image7.jpeg"/><Relationship Id="rId2" Type="http://schemas.openxmlformats.org/officeDocument/2006/relationships/video" Target="https://www.youtube.com/embed/ipzglcJIcv8?feature=oembed" TargetMode="External"/><Relationship Id="rId1" Type="http://schemas.openxmlformats.org/officeDocument/2006/relationships/video" Target="https://www.youtube.com/embed/2JUD3_dPlK0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topiq.kz/ru" TargetMode="External"/><Relationship Id="rId3" Type="http://schemas.openxmlformats.org/officeDocument/2006/relationships/image" Target="../media/image107.png"/><Relationship Id="rId7" Type="http://schemas.openxmlformats.org/officeDocument/2006/relationships/hyperlink" Target="https://logiclike.com/2.0/cabinet/course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Relationship Id="rId9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5RDrXeivJ0&amp;list=UUyojJSaH0etrW2Ujd6bfg3Q&amp;index=24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vH1znVxCQmQ&amp;list=UUyojJSaH0etrW2Ujd6bfg3Q&amp;index=12" TargetMode="External"/><Relationship Id="rId2" Type="http://schemas.openxmlformats.org/officeDocument/2006/relationships/video" Target="https://www.youtube.com/embed/yWi0K8uqZbQ?feature=oembed" TargetMode="External"/><Relationship Id="rId1" Type="http://schemas.openxmlformats.org/officeDocument/2006/relationships/video" Target="https://www.youtube.com/embed/vH1znVxCQmQ?feature=oembed" TargetMode="Externa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time_continue=4&amp;v=813d0kBllOU&amp;feature=emb_logo" TargetMode="External"/><Relationship Id="rId2" Type="http://schemas.openxmlformats.org/officeDocument/2006/relationships/video" Target="https://www.youtube.com/embed/CIV_0w2MUD4?feature=oembed" TargetMode="External"/><Relationship Id="rId1" Type="http://schemas.openxmlformats.org/officeDocument/2006/relationships/video" Target="https://www.youtube.com/embed/813d0kBllOU?feature=oembed" TargetMode="Externa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096o1fifwU?feature=oembed" TargetMode="External"/><Relationship Id="rId5" Type="http://schemas.openxmlformats.org/officeDocument/2006/relationships/hyperlink" Target="https://www.youtube.com/watch?v=c096o1fifwU&amp;feature=emb_logo" TargetMode="External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nw90ZRojh1k?feature=oembed" TargetMode="External"/><Relationship Id="rId1" Type="http://schemas.openxmlformats.org/officeDocument/2006/relationships/video" Target="https://www.youtube.com/embed/Tb3pStcUL20?feature=oembed" TargetMode="External"/><Relationship Id="rId6" Type="http://schemas.openxmlformats.org/officeDocument/2006/relationships/hyperlink" Target="https://www.youtube.com/watch?v=Tb3pStcUL20&amp;feature=emb_logo" TargetMode="Externa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mAIQbw5ph2M?feature=oembed" TargetMode="External"/><Relationship Id="rId1" Type="http://schemas.openxmlformats.org/officeDocument/2006/relationships/video" Target="https://www.youtube.com/embed/eD7L2tJPq40?feature=oembed" TargetMode="External"/><Relationship Id="rId6" Type="http://schemas.openxmlformats.org/officeDocument/2006/relationships/hyperlink" Target="https://www.youtube.com/watch?v=eD7L2tJPq40&amp;feature=emb_logo" TargetMode="Externa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4MqaemkANo?feature=oembed" TargetMode="External"/><Relationship Id="rId4" Type="http://schemas.openxmlformats.org/officeDocument/2006/relationships/hyperlink" Target="https://www.youtube.com/watch?v=C4MqaemkANo&amp;feature=emb_log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file:///C:\Users\Assel\Downloads\popova_ns_uchebnik_arifmetiki_dlia_nachalnoi_shkoly_chast_1.pdf" TargetMode="Externa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QH5sMQPLQ4?feature=oembed" TargetMode="External"/><Relationship Id="rId4" Type="http://schemas.openxmlformats.org/officeDocument/2006/relationships/hyperlink" Target="https://www.youtube.com/watch?v=xQH5sMQPLQ4&amp;feature=emb_logo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.jpeg"/><Relationship Id="rId2" Type="http://schemas.openxmlformats.org/officeDocument/2006/relationships/video" Target="https://www.youtube.com/embed/I5T6-3IGqd8?feature=oembed" TargetMode="External"/><Relationship Id="rId1" Type="http://schemas.openxmlformats.org/officeDocument/2006/relationships/video" Target="https://www.youtube.com/embed/0Xbw0Fma5oU?feature=oembed" TargetMode="External"/><Relationship Id="rId6" Type="http://schemas.openxmlformats.org/officeDocument/2006/relationships/hyperlink" Target="https://www.youtube.com/watch?v=I5T6-3IGqd8" TargetMode="External"/><Relationship Id="rId5" Type="http://schemas.openxmlformats.org/officeDocument/2006/relationships/image" Target="../media/image137.jpeg"/><Relationship Id="rId4" Type="http://schemas.openxmlformats.org/officeDocument/2006/relationships/hyperlink" Target="https://www.youtube.com/watch?v=0Xbw0Fma5oU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.jpeg"/><Relationship Id="rId2" Type="http://schemas.openxmlformats.org/officeDocument/2006/relationships/video" Target="https://www.youtube.com/embed/DymGP90nE1g?feature=oembed" TargetMode="External"/><Relationship Id="rId1" Type="http://schemas.openxmlformats.org/officeDocument/2006/relationships/video" Target="https://www.youtube.com/embed/UwMyXRjPXm0?feature=oembed" TargetMode="External"/><Relationship Id="rId6" Type="http://schemas.openxmlformats.org/officeDocument/2006/relationships/hyperlink" Target="https://www.youtube.com/redirect?q=https%3A%2F%2Fvc.ru%2Fservices%2F118061-prostoy-sposob-sdelat-distancionnoe-obuchenie-interesnym-opyt-s-discord&amp;event=video_description&amp;v=l0mt6s03_OM&amp;redir_token=QUFFLUhqazd1ZENzNVZiNThPc0RIWWZyWFZ2QUZjMng2UXxBQ3Jtc0tuV3M3YU9WX0xKUWRDLWJSNW1QNWYxRlRqczlCNFNYazRQOVNjZFNpejJwa2xmOW9YQk0yRy02akJ2ajhSa002T28wczVVcU5vUm5ydlM2TjhTR0xxY0VsS1pfc1lLU0JmZXBVZTA2LW9BT01ubzJaWQ%3D%3D" TargetMode="External"/><Relationship Id="rId5" Type="http://schemas.openxmlformats.org/officeDocument/2006/relationships/hyperlink" Target="https://www.youtube.com/redirect?q=https%3A%2F%2Fdiscordapp.com%2Fdownload&amp;event=video_description&amp;v=l0mt6s03_OM&amp;redir_token=QUFFLUhqbWtDYTh6SjFGRlJPTGw4Rl9MNW5hZThQUktkUXxBQ3Jtc0tucXptOE10b1l4ZlF6aWZ3dFlRSy01VG5pa1MyNEl4YVZ4VnM4eTE0TzhNR1RLR0pNLVpQbHYyRnhnTGs5NHJRSkR2TU9iMVhlUm5sRDNLQ2VQNFZEbzh3T0ZSdUZoNXNjel9KZFZNd1QwMnB5TUhnYw%3D%3D" TargetMode="External"/><Relationship Id="rId4" Type="http://schemas.openxmlformats.org/officeDocument/2006/relationships/hyperlink" Target="https://skyteach.ru/2020/04/08/discord-platforma-dlya-distancionnogo-obucheniya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matykitap.kzhttps/www.almatykitap.kz/catalog/elektronnye--uchebniki-135/" TargetMode="External"/><Relationship Id="rId2" Type="http://schemas.openxmlformats.org/officeDocument/2006/relationships/hyperlink" Target="https://www.gov.kz/memleket/entities/edu/press/article/details/8388?lang=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opiq.kz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9380" y="685801"/>
            <a:ext cx="3600958" cy="1422227"/>
          </a:xfrm>
          <a:custGeom>
            <a:avLst/>
            <a:gdLst/>
            <a:ahLst/>
            <a:cxnLst/>
            <a:rect l="l" t="t" r="r" b="b"/>
            <a:pathLst>
              <a:path w="5401437" h="2133341">
                <a:moveTo>
                  <a:pt x="0" y="0"/>
                </a:moveTo>
                <a:lnTo>
                  <a:pt x="5401437" y="0"/>
                </a:lnTo>
                <a:lnTo>
                  <a:pt x="5401437" y="2133341"/>
                </a:lnTo>
                <a:lnTo>
                  <a:pt x="0" y="213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25202" y="3297731"/>
            <a:ext cx="9967116" cy="2870193"/>
            <a:chOff x="0" y="89871"/>
            <a:chExt cx="19934232" cy="5740384"/>
          </a:xfrm>
        </p:grpSpPr>
        <p:sp>
          <p:nvSpPr>
            <p:cNvPr id="4" name="TextBox 4"/>
            <p:cNvSpPr txBox="1"/>
            <p:nvPr/>
          </p:nvSpPr>
          <p:spPr>
            <a:xfrm>
              <a:off x="0" y="392871"/>
              <a:ext cx="14614562" cy="543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2"/>
                </a:lnSpc>
              </a:pPr>
              <a:r>
                <a:rPr lang="en-US" sz="4784" spc="-143">
                  <a:solidFill>
                    <a:srgbClr val="FFFFFF"/>
                  </a:solidFill>
                  <a:latin typeface="HK Grotesk Light"/>
                </a:rPr>
                <a:t>Методика преподавания обновленного содержания дисциплины "Математика"</a:t>
              </a:r>
            </a:p>
            <a:p>
              <a:pPr algn="ctr">
                <a:lnSpc>
                  <a:spcPts val="5262"/>
                </a:lnSpc>
                <a:spcBef>
                  <a:spcPct val="0"/>
                </a:spcBef>
              </a:pPr>
              <a:endParaRPr lang="en-US" sz="4784" spc="-143">
                <a:solidFill>
                  <a:srgbClr val="FFFFFF"/>
                </a:solidFill>
                <a:latin typeface="HK Grotesk Ligh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163902" y="89871"/>
              <a:ext cx="4770330" cy="3693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7"/>
                </a:lnSpc>
              </a:pPr>
              <a:endParaRPr sz="1200" dirty="0"/>
            </a:p>
            <a:p>
              <a:pPr algn="ctr">
                <a:lnSpc>
                  <a:spcPts val="1817"/>
                </a:lnSpc>
              </a:pPr>
              <a:r>
                <a:rPr lang="en-US" sz="1651" spc="165" dirty="0">
                  <a:solidFill>
                    <a:srgbClr val="FFFFFF"/>
                  </a:solidFill>
                  <a:latin typeface="Clear Sans"/>
                </a:rPr>
                <a:t>КАНДИДАТ ПЕДАГОГИЧЕСКИХ НАУК, ПРОФЕССОР КАЗНПУ ИМЕНИ АБАЯ</a:t>
              </a:r>
            </a:p>
            <a:p>
              <a:pPr algn="ctr">
                <a:lnSpc>
                  <a:spcPts val="1817"/>
                </a:lnSpc>
              </a:pPr>
              <a:r>
                <a:rPr lang="en-US" sz="1651" spc="165" dirty="0">
                  <a:solidFill>
                    <a:srgbClr val="FFFFFF"/>
                  </a:solidFill>
                  <a:latin typeface="Clear Sans"/>
                </a:rPr>
                <a:t>АКПАЕВА АСЕЛЬ БАКИРОВНА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145587" y="161922"/>
            <a:ext cx="2446732" cy="2894500"/>
          </a:xfrm>
          <a:custGeom>
            <a:avLst/>
            <a:gdLst/>
            <a:ahLst/>
            <a:cxnLst/>
            <a:rect l="l" t="t" r="r" b="b"/>
            <a:pathLst>
              <a:path w="3670098" h="4341750">
                <a:moveTo>
                  <a:pt x="0" y="0"/>
                </a:moveTo>
                <a:lnTo>
                  <a:pt x="3670098" y="0"/>
                </a:lnTo>
                <a:lnTo>
                  <a:pt x="3670098" y="4341750"/>
                </a:lnTo>
                <a:lnTo>
                  <a:pt x="0" y="4341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6BFE2-5E29-4DF8-823B-67632B989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96" y="1390650"/>
            <a:ext cx="9746903" cy="43992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9C111C-C0BE-466E-9BEB-90EF064C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0" y="778150"/>
            <a:ext cx="919025" cy="15394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DE45C6-9DF1-4FAE-A4C1-D62E1EBF2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904" y="692425"/>
            <a:ext cx="1020612" cy="15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0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7B0EF7-845A-4753-B662-754EC5217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8" y="228600"/>
            <a:ext cx="2116572" cy="30003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05A711-7FE1-48AB-B556-2A0217DF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337" y="228600"/>
            <a:ext cx="2116573" cy="30188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38A826-C14A-43B7-A774-9370C4C88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343" y="128522"/>
            <a:ext cx="2237994" cy="3200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13ADAD-688E-46F2-845C-C9553DE31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899" y="133220"/>
            <a:ext cx="2174444" cy="30957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44A3AE-D324-4D6C-A162-366904A72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86" y="3429000"/>
            <a:ext cx="2194453" cy="31422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AD9F4E-DA5C-42A9-AD14-99B0464F5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439" y="3429000"/>
            <a:ext cx="2191610" cy="31422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01857-E93E-4A6B-BFFA-1DBD3FF02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216" y="2947037"/>
            <a:ext cx="2507893" cy="36275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93386A-75A2-4813-86AF-608A8001EA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4541" y="2951736"/>
            <a:ext cx="2507894" cy="361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9B592-0336-47D2-AE30-2641E4A71D6B}"/>
              </a:ext>
            </a:extLst>
          </p:cNvPr>
          <p:cNvSpPr txBox="1"/>
          <p:nvPr/>
        </p:nvSpPr>
        <p:spPr>
          <a:xfrm>
            <a:off x="10097237" y="283393"/>
            <a:ext cx="1876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Внутри четверти не разделены на разделы, т.к. учащиеся не пишут СОР</a:t>
            </a:r>
          </a:p>
        </p:txBody>
      </p:sp>
    </p:spTree>
    <p:extLst>
      <p:ext uri="{BB962C8B-B14F-4D97-AF65-F5344CB8AC3E}">
        <p14:creationId xmlns:p14="http://schemas.microsoft.com/office/powerpoint/2010/main" val="1754454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0AFEEB-BCE6-4727-BA2D-A69AC32CD004}"/>
              </a:ext>
            </a:extLst>
          </p:cNvPr>
          <p:cNvSpPr txBox="1"/>
          <p:nvPr/>
        </p:nvSpPr>
        <p:spPr>
          <a:xfrm>
            <a:off x="2182014" y="1385153"/>
            <a:ext cx="92956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2 типа уроков – ОНЗ и Рефлексии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Система упражнений деятельностной направленности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Соблюдение сквозных лексических тем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Герои учебника- Арман и Алия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Герой учебника- Книжка </a:t>
            </a:r>
            <a:r>
              <a:rPr lang="ru-RU" sz="3600" dirty="0" err="1">
                <a:latin typeface="Propisi" panose="02000508030000020003" pitchFamily="2" charset="0"/>
              </a:rPr>
              <a:t>Алматыкитап</a:t>
            </a:r>
            <a:endParaRPr lang="ru-RU" sz="3600" dirty="0">
              <a:latin typeface="Propisi" panose="02000508030000020003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  <a:sym typeface="Wingdings" panose="05000000000000000000" pitchFamily="2" charset="2"/>
              </a:rPr>
              <a:t>Рефлексия –вопросы Блума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  <a:sym typeface="Wingdings" panose="05000000000000000000" pitchFamily="2" charset="2"/>
              </a:rPr>
              <a:t>Нет домашних заданий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  <a:sym typeface="Wingdings" panose="05000000000000000000" pitchFamily="2" charset="2"/>
              </a:rPr>
              <a:t>Дополненная реальность</a:t>
            </a:r>
            <a:endParaRPr lang="ru-RU" sz="3600" dirty="0">
              <a:latin typeface="Propisi" panose="02000508030000020003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4628A-98EB-4B26-BE0C-7E97AC897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48" y="260647"/>
            <a:ext cx="857250" cy="1047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78A6CA-AF50-4D2F-B6F9-854252FC6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625" y="4635775"/>
            <a:ext cx="919025" cy="15394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C7D584-5B9E-45D0-8176-D8B553B19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085" y="4635775"/>
            <a:ext cx="1020612" cy="15394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5A1145-F1C0-449B-AFAA-18B18A675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41" y="260647"/>
            <a:ext cx="1456984" cy="17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0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856C99-E1FD-4643-AEAF-75321B57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24" y="50800"/>
            <a:ext cx="4802327" cy="6858000"/>
          </a:xfrm>
          <a:prstGeom prst="rect">
            <a:avLst/>
          </a:prstGeom>
        </p:spPr>
      </p:pic>
      <p:sp>
        <p:nvSpPr>
          <p:cNvPr id="11" name="Стрелка влево 10">
            <a:extLst>
              <a:ext uri="{FF2B5EF4-FFF2-40B4-BE49-F238E27FC236}">
                <a16:creationId xmlns:a16="http://schemas.microsoft.com/office/drawing/2014/main" id="{D95AEA80-4217-4411-9E73-29BBF09AA005}"/>
              </a:ext>
            </a:extLst>
          </p:cNvPr>
          <p:cNvSpPr/>
          <p:nvPr/>
        </p:nvSpPr>
        <p:spPr>
          <a:xfrm>
            <a:off x="4490925" y="2105819"/>
            <a:ext cx="2016125" cy="576262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Мотивация </a:t>
            </a:r>
          </a:p>
        </p:txBody>
      </p:sp>
      <p:sp>
        <p:nvSpPr>
          <p:cNvPr id="12" name="Стрелка влево 11">
            <a:extLst>
              <a:ext uri="{FF2B5EF4-FFF2-40B4-BE49-F238E27FC236}">
                <a16:creationId xmlns:a16="http://schemas.microsoft.com/office/drawing/2014/main" id="{96CAA118-458E-4F02-B5F3-59BE8BF350AD}"/>
              </a:ext>
            </a:extLst>
          </p:cNvPr>
          <p:cNvSpPr/>
          <p:nvPr/>
        </p:nvSpPr>
        <p:spPr>
          <a:xfrm>
            <a:off x="4615905" y="3448352"/>
            <a:ext cx="2016125" cy="72069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Актуализация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81C3EF-E81A-476C-B077-F5EB7B7CB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33" y="50800"/>
            <a:ext cx="4779302" cy="6858000"/>
          </a:xfrm>
          <a:prstGeom prst="rect">
            <a:avLst/>
          </a:prstGeom>
        </p:spPr>
      </p:pic>
      <p:sp>
        <p:nvSpPr>
          <p:cNvPr id="13" name="Стрелка вправо 12">
            <a:extLst>
              <a:ext uri="{FF2B5EF4-FFF2-40B4-BE49-F238E27FC236}">
                <a16:creationId xmlns:a16="http://schemas.microsoft.com/office/drawing/2014/main" id="{44DB719E-0781-48AC-AD47-7C57AE6BA03B}"/>
              </a:ext>
            </a:extLst>
          </p:cNvPr>
          <p:cNvSpPr/>
          <p:nvPr/>
        </p:nvSpPr>
        <p:spPr>
          <a:xfrm>
            <a:off x="43656" y="4343400"/>
            <a:ext cx="1943100" cy="148431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Задание на открытие нового </a:t>
            </a:r>
          </a:p>
        </p:txBody>
      </p:sp>
      <p:sp>
        <p:nvSpPr>
          <p:cNvPr id="14" name="Стрелка влево 13">
            <a:extLst>
              <a:ext uri="{FF2B5EF4-FFF2-40B4-BE49-F238E27FC236}">
                <a16:creationId xmlns:a16="http://schemas.microsoft.com/office/drawing/2014/main" id="{BF65960A-469C-4A5A-B985-581B7CB44C04}"/>
              </a:ext>
            </a:extLst>
          </p:cNvPr>
          <p:cNvSpPr/>
          <p:nvPr/>
        </p:nvSpPr>
        <p:spPr>
          <a:xfrm>
            <a:off x="9799638" y="504825"/>
            <a:ext cx="2249488" cy="834723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Первичное закрепление   </a:t>
            </a:r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32E36E59-BFC9-43BC-A115-36207EAAB40E}"/>
              </a:ext>
            </a:extLst>
          </p:cNvPr>
          <p:cNvSpPr/>
          <p:nvPr/>
        </p:nvSpPr>
        <p:spPr>
          <a:xfrm>
            <a:off x="5623968" y="1339548"/>
            <a:ext cx="2370162" cy="100360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Тренировочные упражнения </a:t>
            </a:r>
          </a:p>
        </p:txBody>
      </p:sp>
      <p:grpSp>
        <p:nvGrpSpPr>
          <p:cNvPr id="5" name="Группа 15">
            <a:extLst>
              <a:ext uri="{FF2B5EF4-FFF2-40B4-BE49-F238E27FC236}">
                <a16:creationId xmlns:a16="http://schemas.microsoft.com/office/drawing/2014/main" id="{D30638CF-2B12-4BBE-B19D-E63C88F1E5F8}"/>
              </a:ext>
            </a:extLst>
          </p:cNvPr>
          <p:cNvGrpSpPr/>
          <p:nvPr/>
        </p:nvGrpSpPr>
        <p:grpSpPr>
          <a:xfrm>
            <a:off x="0" y="0"/>
            <a:ext cx="1832817" cy="3816424"/>
            <a:chOff x="0" y="-1"/>
            <a:chExt cx="2315774" cy="5776415"/>
          </a:xfrm>
          <a:scene3d>
            <a:camera prst="orthographicFront"/>
            <a:lightRig rig="flat" dir="t"/>
          </a:scene3d>
        </p:grpSpPr>
        <p:sp>
          <p:nvSpPr>
            <p:cNvPr id="17" name="Блок-схема: ручное управление 16">
              <a:extLst>
                <a:ext uri="{FF2B5EF4-FFF2-40B4-BE49-F238E27FC236}">
                  <a16:creationId xmlns:a16="http://schemas.microsoft.com/office/drawing/2014/main" id="{CC4C21AB-FEDF-43E5-897F-FBD93BE2E61A}"/>
                </a:ext>
              </a:extLst>
            </p:cNvPr>
            <p:cNvSpPr/>
            <p:nvPr/>
          </p:nvSpPr>
          <p:spPr>
            <a:xfrm rot="16200000">
              <a:off x="-1730320" y="1730320"/>
              <a:ext cx="5776415" cy="2315773"/>
            </a:xfrm>
            <a:prstGeom prst="flowChartManualOperation">
              <a:avLst/>
            </a:prstGeom>
            <a:gradFill rotWithShape="0">
              <a:gsLst>
                <a:gs pos="100000">
                  <a:srgbClr val="0070C0"/>
                </a:gs>
                <a:gs pos="100000">
                  <a:schemeClr val="accent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Блок-схема: ручное управление 4">
              <a:extLst>
                <a:ext uri="{FF2B5EF4-FFF2-40B4-BE49-F238E27FC236}">
                  <a16:creationId xmlns:a16="http://schemas.microsoft.com/office/drawing/2014/main" id="{A38C08B4-04E5-409F-9199-10E33903F75A}"/>
                </a:ext>
              </a:extLst>
            </p:cNvPr>
            <p:cNvSpPr/>
            <p:nvPr/>
          </p:nvSpPr>
          <p:spPr>
            <a:xfrm rot="21600000">
              <a:off x="0" y="1155283"/>
              <a:ext cx="2315774" cy="3465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0" rIns="177416" bIns="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Урок изучения нового материала</a:t>
              </a: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>
                  <a:solidFill>
                    <a:schemeClr val="bg1"/>
                  </a:solidFill>
                </a:rPr>
                <a:t>Система упражнений</a:t>
              </a: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 </a:t>
              </a:r>
            </a:p>
          </p:txBody>
        </p:sp>
      </p:grpSp>
      <p:sp>
        <p:nvSpPr>
          <p:cNvPr id="26" name="Стрелка влево 3">
            <a:extLst>
              <a:ext uri="{FF2B5EF4-FFF2-40B4-BE49-F238E27FC236}">
                <a16:creationId xmlns:a16="http://schemas.microsoft.com/office/drawing/2014/main" id="{64B18E91-5FD3-4360-9612-8B7B84372DFE}"/>
              </a:ext>
            </a:extLst>
          </p:cNvPr>
          <p:cNvSpPr/>
          <p:nvPr/>
        </p:nvSpPr>
        <p:spPr>
          <a:xfrm>
            <a:off x="9700419" y="4488656"/>
            <a:ext cx="2447925" cy="938214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Исследовательское задание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796ECA-4B7D-4E6F-89AD-9BA4915C1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975" y="186104"/>
            <a:ext cx="4401950" cy="62670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C4B10-7355-48B5-B7DD-A4D40EFD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52" y="81631"/>
            <a:ext cx="4663749" cy="6694737"/>
          </a:xfrm>
          <a:prstGeom prst="rect">
            <a:avLst/>
          </a:prstGeom>
        </p:spPr>
      </p:pic>
      <p:sp>
        <p:nvSpPr>
          <p:cNvPr id="11" name="Стрелка влево 10">
            <a:extLst>
              <a:ext uri="{FF2B5EF4-FFF2-40B4-BE49-F238E27FC236}">
                <a16:creationId xmlns:a16="http://schemas.microsoft.com/office/drawing/2014/main" id="{7F0F9EC0-8EA1-4D33-BD79-A8BD8B91C661}"/>
              </a:ext>
            </a:extLst>
          </p:cNvPr>
          <p:cNvSpPr/>
          <p:nvPr/>
        </p:nvSpPr>
        <p:spPr>
          <a:xfrm>
            <a:off x="4333431" y="2105983"/>
            <a:ext cx="2327275" cy="849313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Задания на функц.грамотность</a:t>
            </a:r>
          </a:p>
        </p:txBody>
      </p:sp>
      <p:sp>
        <p:nvSpPr>
          <p:cNvPr id="12" name="Стрелка влево 11">
            <a:extLst>
              <a:ext uri="{FF2B5EF4-FFF2-40B4-BE49-F238E27FC236}">
                <a16:creationId xmlns:a16="http://schemas.microsoft.com/office/drawing/2014/main" id="{E1AC09CD-B014-4EB4-AC82-031DFC8E43CB}"/>
              </a:ext>
            </a:extLst>
          </p:cNvPr>
          <p:cNvSpPr/>
          <p:nvPr/>
        </p:nvSpPr>
        <p:spPr>
          <a:xfrm>
            <a:off x="4499301" y="5294366"/>
            <a:ext cx="2722562" cy="150064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Задание на применение ранее изученного</a:t>
            </a:r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DD33DEFA-30F7-47DE-8011-BEC9D23DDFED}"/>
              </a:ext>
            </a:extLst>
          </p:cNvPr>
          <p:cNvSpPr/>
          <p:nvPr/>
        </p:nvSpPr>
        <p:spPr>
          <a:xfrm>
            <a:off x="5301364" y="638175"/>
            <a:ext cx="2929682" cy="153519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Задание для самостоятельной работы</a:t>
            </a:r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66BF575D-EDA2-4A62-BEE1-9359683485FB}"/>
              </a:ext>
            </a:extLst>
          </p:cNvPr>
          <p:cNvSpPr/>
          <p:nvPr/>
        </p:nvSpPr>
        <p:spPr>
          <a:xfrm>
            <a:off x="5788913" y="4109956"/>
            <a:ext cx="2368550" cy="114935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Исследовательское задание  </a:t>
            </a:r>
          </a:p>
        </p:txBody>
      </p:sp>
      <p:grpSp>
        <p:nvGrpSpPr>
          <p:cNvPr id="13" name="Группа 15">
            <a:extLst>
              <a:ext uri="{FF2B5EF4-FFF2-40B4-BE49-F238E27FC236}">
                <a16:creationId xmlns:a16="http://schemas.microsoft.com/office/drawing/2014/main" id="{C298B791-7499-4886-8CEB-59EF72FE3357}"/>
              </a:ext>
            </a:extLst>
          </p:cNvPr>
          <p:cNvGrpSpPr/>
          <p:nvPr/>
        </p:nvGrpSpPr>
        <p:grpSpPr>
          <a:xfrm>
            <a:off x="1" y="0"/>
            <a:ext cx="1733550" cy="3816424"/>
            <a:chOff x="0" y="-1"/>
            <a:chExt cx="2315774" cy="5776415"/>
          </a:xfrm>
          <a:scene3d>
            <a:camera prst="orthographicFront"/>
            <a:lightRig rig="flat" dir="t"/>
          </a:scene3d>
        </p:grpSpPr>
        <p:sp>
          <p:nvSpPr>
            <p:cNvPr id="14" name="Блок-схема: ручное управление 13">
              <a:extLst>
                <a:ext uri="{FF2B5EF4-FFF2-40B4-BE49-F238E27FC236}">
                  <a16:creationId xmlns:a16="http://schemas.microsoft.com/office/drawing/2014/main" id="{7583FECC-561F-4393-94A2-634398A8C0B6}"/>
                </a:ext>
              </a:extLst>
            </p:cNvPr>
            <p:cNvSpPr/>
            <p:nvPr/>
          </p:nvSpPr>
          <p:spPr>
            <a:xfrm rot="16200000">
              <a:off x="-1730320" y="1730320"/>
              <a:ext cx="5776415" cy="2315773"/>
            </a:xfrm>
            <a:prstGeom prst="flowChartManualOperation">
              <a:avLst/>
            </a:prstGeom>
            <a:gradFill rotWithShape="0">
              <a:gsLst>
                <a:gs pos="100000">
                  <a:srgbClr val="0070C0"/>
                </a:gs>
                <a:gs pos="100000">
                  <a:schemeClr val="accent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Блок-схема: ручное управление 4">
              <a:extLst>
                <a:ext uri="{FF2B5EF4-FFF2-40B4-BE49-F238E27FC236}">
                  <a16:creationId xmlns:a16="http://schemas.microsoft.com/office/drawing/2014/main" id="{30DDE255-BB9C-468B-82FA-A79F04912191}"/>
                </a:ext>
              </a:extLst>
            </p:cNvPr>
            <p:cNvSpPr/>
            <p:nvPr/>
          </p:nvSpPr>
          <p:spPr>
            <a:xfrm rot="21600000">
              <a:off x="0" y="1155283"/>
              <a:ext cx="2315774" cy="3465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0" rIns="177416" bIns="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Урок рефлексии</a:t>
              </a: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>
                  <a:solidFill>
                    <a:schemeClr val="bg1"/>
                  </a:solidFill>
                </a:rPr>
                <a:t>Система упражнений</a:t>
              </a: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 </a:t>
              </a:r>
            </a:p>
          </p:txBody>
        </p:sp>
      </p:grpSp>
      <p:sp>
        <p:nvSpPr>
          <p:cNvPr id="19" name="Стрелка вправо 14">
            <a:extLst>
              <a:ext uri="{FF2B5EF4-FFF2-40B4-BE49-F238E27FC236}">
                <a16:creationId xmlns:a16="http://schemas.microsoft.com/office/drawing/2014/main" id="{5FAB2EFD-8EE5-44A5-9FD3-3C8B602982EF}"/>
              </a:ext>
            </a:extLst>
          </p:cNvPr>
          <p:cNvSpPr/>
          <p:nvPr/>
        </p:nvSpPr>
        <p:spPr>
          <a:xfrm>
            <a:off x="5070103" y="2898426"/>
            <a:ext cx="2929682" cy="120967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Задание для парной работы</a:t>
            </a:r>
          </a:p>
        </p:txBody>
      </p:sp>
      <p:sp>
        <p:nvSpPr>
          <p:cNvPr id="21" name="Стрелка влево 10">
            <a:extLst>
              <a:ext uri="{FF2B5EF4-FFF2-40B4-BE49-F238E27FC236}">
                <a16:creationId xmlns:a16="http://schemas.microsoft.com/office/drawing/2014/main" id="{087C1F4C-1687-4D57-AF54-DA40DEC8858F}"/>
              </a:ext>
            </a:extLst>
          </p:cNvPr>
          <p:cNvSpPr/>
          <p:nvPr/>
        </p:nvSpPr>
        <p:spPr>
          <a:xfrm flipH="1">
            <a:off x="237938" y="2710114"/>
            <a:ext cx="1803400" cy="849313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Мотивация</a:t>
            </a:r>
          </a:p>
        </p:txBody>
      </p:sp>
      <p:sp>
        <p:nvSpPr>
          <p:cNvPr id="25" name="Стрелка влево 10">
            <a:extLst>
              <a:ext uri="{FF2B5EF4-FFF2-40B4-BE49-F238E27FC236}">
                <a16:creationId xmlns:a16="http://schemas.microsoft.com/office/drawing/2014/main" id="{D87713FE-43EF-49DF-9A4A-91ABB6EACC13}"/>
              </a:ext>
            </a:extLst>
          </p:cNvPr>
          <p:cNvSpPr/>
          <p:nvPr/>
        </p:nvSpPr>
        <p:spPr>
          <a:xfrm flipH="1">
            <a:off x="10459" y="4020611"/>
            <a:ext cx="1803400" cy="849313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Актуализация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CA583-BB43-4B45-8AD4-D227983D3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86" y="1596280"/>
            <a:ext cx="2223555" cy="2823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849F7A-025A-4871-839E-2A85EA9E54E5}"/>
              </a:ext>
            </a:extLst>
          </p:cNvPr>
          <p:cNvSpPr txBox="1"/>
          <p:nvPr/>
        </p:nvSpPr>
        <p:spPr>
          <a:xfrm>
            <a:off x="1514475" y="476632"/>
            <a:ext cx="8753475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Propisi" panose="02000508030000020003" pitchFamily="2" charset="0"/>
              </a:rPr>
              <a:t>Рабочая тетрадь по математике 2021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ABEE3-C8BB-4731-A2EB-5F11A0723694}"/>
              </a:ext>
            </a:extLst>
          </p:cNvPr>
          <p:cNvSpPr txBox="1"/>
          <p:nvPr/>
        </p:nvSpPr>
        <p:spPr>
          <a:xfrm>
            <a:off x="781839" y="2223353"/>
            <a:ext cx="72421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2 (3) задания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Два вида клеток в 1 полугодии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Образцы записей в клетку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Самооценка- светофор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Уроки контроля во 2 полугодии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dirty="0">
                <a:latin typeface="Propisi" panose="02000508030000020003" pitchFamily="2" charset="0"/>
              </a:rPr>
              <a:t>Карточки разноуровневые в конце тетради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410195-CF61-4165-B1E3-750A9C52D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885" y="1159985"/>
            <a:ext cx="2223556" cy="2790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817296-97F3-4B12-B473-9F79B3B2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47" y="3673951"/>
            <a:ext cx="2223555" cy="28234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02DD9-9D4D-4D72-9DFC-DCAFB07A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734" y="3229986"/>
            <a:ext cx="2223555" cy="28234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E6590E-44B4-4E1E-AFFE-F8E255ED6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6" y="338192"/>
            <a:ext cx="8572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1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73B529-A683-4E4B-AC7A-363378A2A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75" y="257690"/>
            <a:ext cx="5010125" cy="30384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1F4E25-FA01-4222-A34E-0AA83971C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002" y="3429000"/>
            <a:ext cx="5301635" cy="32024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B4A94-361C-443E-9F94-3F0CE62D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90" y="3242106"/>
            <a:ext cx="5711210" cy="3389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828C3D-DB78-4FE0-8055-51512A435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610" y="353455"/>
            <a:ext cx="4828421" cy="28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0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CA23BC-8FA9-4564-BD81-156EF4489DBF}"/>
              </a:ext>
            </a:extLst>
          </p:cNvPr>
          <p:cNvSpPr txBox="1"/>
          <p:nvPr/>
        </p:nvSpPr>
        <p:spPr>
          <a:xfrm>
            <a:off x="1123949" y="1739563"/>
            <a:ext cx="101441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Изменение последовательности изучения целей главных математических тем повлекло необходимость изменения всего материала каждого полугодия.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Контент долгосрочного плана программы 2016 года, содержание разделов по четвертям, главный материал  (числа и задачи)  не соответствует программе 2020 года.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изменилась по последовательности изучения содержания,  а также изменились и некоторые цели. На 50% в первом, и не менее чем 70%  во втором полугодии учебник переработан.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7B485E-4FD2-419D-ADA0-AA28DC860DB8}"/>
              </a:ext>
            </a:extLst>
          </p:cNvPr>
          <p:cNvSpPr txBox="1"/>
          <p:nvPr/>
        </p:nvSpPr>
        <p:spPr>
          <a:xfrm>
            <a:off x="4200525" y="723900"/>
            <a:ext cx="3209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Propisi" panose="02000508030000020003" pitchFamily="2" charset="0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172910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824193" y="692697"/>
            <a:ext cx="2538015" cy="1885801"/>
            <a:chOff x="6282456" y="2094084"/>
            <a:chExt cx="2538015" cy="1885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Стрелка вниз 2"/>
            <p:cNvSpPr/>
            <p:nvPr/>
          </p:nvSpPr>
          <p:spPr>
            <a:xfrm rot="5400000">
              <a:off x="6608563" y="1767977"/>
              <a:ext cx="1885801" cy="2538015"/>
            </a:xfrm>
            <a:prstGeom prst="downArrow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трелка вниз 4"/>
            <p:cNvSpPr/>
            <p:nvPr/>
          </p:nvSpPr>
          <p:spPr>
            <a:xfrm>
              <a:off x="6753906" y="2565534"/>
              <a:ext cx="2066565" cy="9429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</a:rPr>
                <a:t>Система упражнений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836713"/>
            <a:ext cx="1448911" cy="3110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1311" y="593880"/>
            <a:ext cx="2111110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0682" y="2471849"/>
            <a:ext cx="3886200" cy="1114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9718" y="3251006"/>
            <a:ext cx="4000500" cy="10763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3513" y="4149081"/>
            <a:ext cx="3629025" cy="1666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1" y="5661249"/>
            <a:ext cx="3800475" cy="981075"/>
          </a:xfrm>
          <a:prstGeom prst="rect">
            <a:avLst/>
          </a:prstGeom>
        </p:spPr>
      </p:pic>
      <p:sp>
        <p:nvSpPr>
          <p:cNvPr id="11" name="Стрелка влево 10"/>
          <p:cNvSpPr/>
          <p:nvPr/>
        </p:nvSpPr>
        <p:spPr>
          <a:xfrm>
            <a:off x="5438196" y="1390811"/>
            <a:ext cx="2016224" cy="57606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МОТИВАЦИЯ </a:t>
            </a:r>
          </a:p>
        </p:txBody>
      </p:sp>
      <p:sp>
        <p:nvSpPr>
          <p:cNvPr id="12" name="Стрелка влево 11"/>
          <p:cNvSpPr/>
          <p:nvPr/>
        </p:nvSpPr>
        <p:spPr>
          <a:xfrm>
            <a:off x="6992064" y="2593862"/>
            <a:ext cx="2016224" cy="57606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Актуализация  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569765" y="3521671"/>
            <a:ext cx="1943100" cy="50405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Новая тема 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5332538" y="4335648"/>
            <a:ext cx="4705387" cy="1080120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Первичное закрепление   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1590675" y="5589241"/>
            <a:ext cx="4072161" cy="1218583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Тренировочные упражнения  (применение)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24000" y="0"/>
            <a:ext cx="9144000" cy="836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Система упражнений на уроке изучения нового материала в 4 классе</a:t>
            </a:r>
          </a:p>
        </p:txBody>
      </p:sp>
      <p:pic>
        <p:nvPicPr>
          <p:cNvPr id="1026" name="Picture 2" descr="Дистанционное обучение онлайн-занятия для детей во время коронавируса.  социальное дистанцирование, самоизоляция и концепция пребывания дома. no6 |  Премиум векторы">
            <a:extLst>
              <a:ext uri="{FF2B5EF4-FFF2-40B4-BE49-F238E27FC236}">
                <a16:creationId xmlns:a16="http://schemas.microsoft.com/office/drawing/2014/main" id="{485902E4-2C57-4674-BDD7-54BB3766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814" y="5076705"/>
            <a:ext cx="3000110" cy="21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узырек для мыслей: облако 16">
            <a:extLst>
              <a:ext uri="{FF2B5EF4-FFF2-40B4-BE49-F238E27FC236}">
                <a16:creationId xmlns:a16="http://schemas.microsoft.com/office/drawing/2014/main" id="{96CE13BC-7ACC-4F2C-B655-8938C0AE2E35}"/>
              </a:ext>
            </a:extLst>
          </p:cNvPr>
          <p:cNvSpPr/>
          <p:nvPr/>
        </p:nvSpPr>
        <p:spPr>
          <a:xfrm>
            <a:off x="10395682" y="3806369"/>
            <a:ext cx="1457325" cy="124371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7719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2472" y="447086"/>
            <a:ext cx="1475656" cy="352072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680177" y="478439"/>
            <a:ext cx="2538015" cy="1885801"/>
            <a:chOff x="6282456" y="2094084"/>
            <a:chExt cx="2538015" cy="1885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Стрелка вниз 3"/>
            <p:cNvSpPr/>
            <p:nvPr/>
          </p:nvSpPr>
          <p:spPr>
            <a:xfrm rot="5400000">
              <a:off x="6608563" y="1767977"/>
              <a:ext cx="1885801" cy="2538015"/>
            </a:xfrm>
            <a:prstGeom prst="downArrow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трелка вниз 4"/>
            <p:cNvSpPr/>
            <p:nvPr/>
          </p:nvSpPr>
          <p:spPr>
            <a:xfrm>
              <a:off x="6753906" y="2565534"/>
              <a:ext cx="2066565" cy="9429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</a:rPr>
                <a:t>Система упражнений</a:t>
              </a:r>
            </a:p>
          </p:txBody>
        </p:sp>
      </p:grpSp>
      <p:sp>
        <p:nvSpPr>
          <p:cNvPr id="6" name="Стрелка влево 5"/>
          <p:cNvSpPr/>
          <p:nvPr/>
        </p:nvSpPr>
        <p:spPr>
          <a:xfrm>
            <a:off x="6888088" y="2564904"/>
            <a:ext cx="2016224" cy="57606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Мотивация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9294" y="1164903"/>
            <a:ext cx="3943350" cy="5248275"/>
          </a:xfrm>
          <a:prstGeom prst="rect">
            <a:avLst/>
          </a:prstGeom>
        </p:spPr>
      </p:pic>
      <p:sp>
        <p:nvSpPr>
          <p:cNvPr id="8" name="Стрелка влево 7"/>
          <p:cNvSpPr/>
          <p:nvPr/>
        </p:nvSpPr>
        <p:spPr>
          <a:xfrm>
            <a:off x="6707034" y="3532857"/>
            <a:ext cx="3511158" cy="100811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Самостоятельная работа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24000" y="106474"/>
            <a:ext cx="8955378" cy="4164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Система упражнений на уроке рефлексии </a:t>
            </a: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3B33217F-86A7-4C0B-A3D6-860CB5AFBA6E}"/>
              </a:ext>
            </a:extLst>
          </p:cNvPr>
          <p:cNvSpPr/>
          <p:nvPr/>
        </p:nvSpPr>
        <p:spPr>
          <a:xfrm>
            <a:off x="10649528" y="3297252"/>
            <a:ext cx="1457325" cy="1243717"/>
          </a:xfrm>
          <a:prstGeom prst="cloudCallout">
            <a:avLst>
              <a:gd name="adj1" fmla="val -82925"/>
              <a:gd name="adj2" fmla="val 770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3" name="Picture 2" descr="Дистанционное обучение онлайн-занятия для детей во время коронавируса.  социальное дистанцирование, самоизоляция и концепция пребывания дома. no6 |  Премиум векторы">
            <a:extLst>
              <a:ext uri="{FF2B5EF4-FFF2-40B4-BE49-F238E27FC236}">
                <a16:creationId xmlns:a16="http://schemas.microsoft.com/office/drawing/2014/main" id="{903445B2-1A38-496E-B739-725A8A72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68" y="4624083"/>
            <a:ext cx="3000110" cy="21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6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57C07C-1C4D-4B1D-B875-A80B1B560587}"/>
              </a:ext>
            </a:extLst>
          </p:cNvPr>
          <p:cNvSpPr/>
          <p:nvPr/>
        </p:nvSpPr>
        <p:spPr>
          <a:xfrm>
            <a:off x="2266951" y="1380039"/>
            <a:ext cx="8126414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Методы, формы и средства обучения математике</a:t>
            </a:r>
          </a:p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Ресурсы для офлайн и онлайн урока</a:t>
            </a:r>
          </a:p>
        </p:txBody>
      </p:sp>
      <p:sp>
        <p:nvSpPr>
          <p:cNvPr id="2052" name="Прямоугольник 5">
            <a:extLst>
              <a:ext uri="{FF2B5EF4-FFF2-40B4-BE49-F238E27FC236}">
                <a16:creationId xmlns:a16="http://schemas.microsoft.com/office/drawing/2014/main" id="{54B1C962-F913-4EB7-8466-CA98C989B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6" y="6381750"/>
            <a:ext cx="159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Алматы, 2041</a:t>
            </a:r>
          </a:p>
        </p:txBody>
      </p:sp>
      <p:pic>
        <p:nvPicPr>
          <p:cNvPr id="2053" name="Рисунок 1">
            <a:extLst>
              <a:ext uri="{FF2B5EF4-FFF2-40B4-BE49-F238E27FC236}">
                <a16:creationId xmlns:a16="http://schemas.microsoft.com/office/drawing/2014/main" id="{58322672-F97C-4AAE-A692-64A516D7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2863"/>
            <a:ext cx="2279292" cy="9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909F02-D610-45B2-9AA2-A18BDE61F9A2}"/>
              </a:ext>
            </a:extLst>
          </p:cNvPr>
          <p:cNvSpPr txBox="1"/>
          <p:nvPr/>
        </p:nvSpPr>
        <p:spPr>
          <a:xfrm>
            <a:off x="4803775" y="412863"/>
            <a:ext cx="170497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Неделя 4</a:t>
            </a:r>
          </a:p>
        </p:txBody>
      </p:sp>
      <p:pic>
        <p:nvPicPr>
          <p:cNvPr id="4098" name="Picture 2" descr="Современные формы обучения персонала в учреждениях и компания">
            <a:extLst>
              <a:ext uri="{FF2B5EF4-FFF2-40B4-BE49-F238E27FC236}">
                <a16:creationId xmlns:a16="http://schemas.microsoft.com/office/drawing/2014/main" id="{B7DD4F63-3A4C-4E5F-AF02-18EB3325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638425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763273" y="-24365"/>
            <a:ext cx="2538015" cy="1885801"/>
            <a:chOff x="6282456" y="2094084"/>
            <a:chExt cx="2538015" cy="1885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Стрелка вниз 2"/>
            <p:cNvSpPr/>
            <p:nvPr/>
          </p:nvSpPr>
          <p:spPr>
            <a:xfrm rot="5400000">
              <a:off x="6608563" y="1767977"/>
              <a:ext cx="1885801" cy="2538015"/>
            </a:xfrm>
            <a:prstGeom prst="downArrow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трелка вниз 4"/>
            <p:cNvSpPr/>
            <p:nvPr/>
          </p:nvSpPr>
          <p:spPr>
            <a:xfrm>
              <a:off x="6753906" y="2565534"/>
              <a:ext cx="2066565" cy="9429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</a:rPr>
                <a:t>Система упражнений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0" y="0"/>
            <a:ext cx="4004438" cy="5229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421" y="1929904"/>
            <a:ext cx="3309717" cy="4335385"/>
          </a:xfrm>
          <a:prstGeom prst="rect">
            <a:avLst/>
          </a:prstGeom>
        </p:spPr>
      </p:pic>
      <p:sp>
        <p:nvSpPr>
          <p:cNvPr id="5" name="Стрелка влево 4"/>
          <p:cNvSpPr/>
          <p:nvPr/>
        </p:nvSpPr>
        <p:spPr>
          <a:xfrm>
            <a:off x="4038147" y="306751"/>
            <a:ext cx="3419928" cy="77857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на изучаемый материал  </a:t>
            </a:r>
          </a:p>
        </p:txBody>
      </p:sp>
      <p:sp>
        <p:nvSpPr>
          <p:cNvPr id="11" name="Стрелка влево 10"/>
          <p:cNvSpPr/>
          <p:nvPr/>
        </p:nvSpPr>
        <p:spPr>
          <a:xfrm>
            <a:off x="4151785" y="1654854"/>
            <a:ext cx="2723121" cy="84912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Задания на </a:t>
            </a:r>
            <a:r>
              <a:rPr lang="ru-RU" dirty="0" err="1"/>
              <a:t>функц.грамотность</a:t>
            </a:r>
            <a:endParaRPr lang="ru-RU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3884709" y="3641716"/>
            <a:ext cx="2723121" cy="88959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Задания на ранее изученный материал  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5718547" y="5060373"/>
            <a:ext cx="1943100" cy="50405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ДЗ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6253199" y="2492897"/>
            <a:ext cx="2723121" cy="114881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Задания на </a:t>
            </a:r>
            <a:r>
              <a:rPr lang="ru-RU" dirty="0" err="1"/>
              <a:t>функц.грамотность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570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3943" y="4257946"/>
            <a:ext cx="7200800" cy="2600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3876" y="937730"/>
            <a:ext cx="8294691" cy="3205209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229600" cy="706090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dirty="0"/>
              <a:t>Ежедневное оценивание на уроке</a:t>
            </a:r>
          </a:p>
        </p:txBody>
      </p:sp>
      <p:pic>
        <p:nvPicPr>
          <p:cNvPr id="2" name="Picture 2" descr="Дистанционное обучение онлайн-занятия для детей во время коронавируса.  социальное дистанцирование, самоизоляция и концепция пребывания дома. no6 |  Премиум векторы">
            <a:extLst>
              <a:ext uri="{FF2B5EF4-FFF2-40B4-BE49-F238E27FC236}">
                <a16:creationId xmlns:a16="http://schemas.microsoft.com/office/drawing/2014/main" id="{B00EA5D7-0C93-458D-ACBC-8281EE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069" y="3114940"/>
            <a:ext cx="3000110" cy="21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963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548681"/>
            <a:ext cx="5400600" cy="3029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0" y="1916833"/>
            <a:ext cx="6048672" cy="108697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305925" y="5638800"/>
            <a:ext cx="2533650" cy="9585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Математика 2 класс, рабочая тетрадь №1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9576" y="2924945"/>
            <a:ext cx="5108178" cy="3710565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504056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sz="2800" dirty="0"/>
              <a:t>Ежедневное  оценивание на уроке</a:t>
            </a:r>
          </a:p>
        </p:txBody>
      </p:sp>
      <p:pic>
        <p:nvPicPr>
          <p:cNvPr id="2" name="Picture 2" descr="Дистанционное обучение онлайн-занятия для детей во время коронавируса.  социальное дистанцирование, самоизоляция и концепция пребывания дома. no6 |  Премиум векторы">
            <a:extLst>
              <a:ext uri="{FF2B5EF4-FFF2-40B4-BE49-F238E27FC236}">
                <a16:creationId xmlns:a16="http://schemas.microsoft.com/office/drawing/2014/main" id="{E3916211-6174-4BC2-A0AC-B6B5973A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409" y="2609221"/>
            <a:ext cx="3000110" cy="21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57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68BB7-409C-4480-AD05-52CB5DA0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9" y="136789"/>
            <a:ext cx="8596668" cy="682361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ru-RU" dirty="0"/>
              <a:t>Методы обучения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9B0448-A9FD-4A98-B518-E6FF2B693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6318" y="1789681"/>
            <a:ext cx="4441973" cy="32235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F975E3-235D-42D9-9B4D-7A728AF2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208" y="2121079"/>
            <a:ext cx="3147071" cy="23665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928C57-56A0-4201-8769-ABC3E08EE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0" y="2406391"/>
            <a:ext cx="3057865" cy="23335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54FCF6-6289-428A-8212-ACED166E488A}"/>
              </a:ext>
            </a:extLst>
          </p:cNvPr>
          <p:cNvSpPr txBox="1"/>
          <p:nvPr/>
        </p:nvSpPr>
        <p:spPr>
          <a:xfrm>
            <a:off x="677334" y="5286462"/>
            <a:ext cx="9686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D1D4A"/>
                </a:solidFill>
                <a:effectLst/>
                <a:latin typeface="Circe-Light"/>
              </a:rPr>
              <a:t>Методы преподавания математики – это совокупность способов, приемов, используемых педагогом для передачи определенной системы математических знаний, умений и навыков учащимся.</a:t>
            </a:r>
            <a:br>
              <a:rPr lang="ru-RU" dirty="0"/>
            </a:br>
            <a:r>
              <a:rPr lang="ru-RU" b="0" i="0" dirty="0">
                <a:solidFill>
                  <a:srgbClr val="0D1D4A"/>
                </a:solidFill>
                <a:effectLst/>
                <a:latin typeface="Circe-Light"/>
              </a:rPr>
              <a:t>Взято со страницы: </a:t>
            </a:r>
            <a:r>
              <a:rPr lang="ru-RU" b="0" i="0" dirty="0">
                <a:solidFill>
                  <a:srgbClr val="0D1D4A"/>
                </a:solidFill>
                <a:effectLst/>
                <a:latin typeface="Circe-Light"/>
                <a:hlinkClick r:id="rId5"/>
              </a:rPr>
              <a:t>https://spravochnick.ru/pedagogika/teoriya_obucheniya/metody_obucheniya_matematike/</a:t>
            </a:r>
            <a:endParaRPr lang="ru-RU" b="0" i="0" dirty="0">
              <a:solidFill>
                <a:srgbClr val="0D1D4A"/>
              </a:solidFill>
              <a:effectLst/>
              <a:latin typeface="Circe-Light"/>
            </a:endParaRPr>
          </a:p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5EB72-5E66-405D-BEE0-E46C3B59BCFC}"/>
              </a:ext>
            </a:extLst>
          </p:cNvPr>
          <p:cNvSpPr txBox="1"/>
          <p:nvPr/>
        </p:nvSpPr>
        <p:spPr>
          <a:xfrm>
            <a:off x="610659" y="869950"/>
            <a:ext cx="9996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646464"/>
                </a:solidFill>
                <a:effectLst/>
                <a:latin typeface="Roboto" panose="02000000000000000000" pitchFamily="2" charset="0"/>
              </a:rPr>
              <a:t>Методы обучения — это способы взаимодействия учителя и учащихся, направленного на достижение целей образования, воспитания и развития школьников в ходе обучения.</a:t>
            </a:r>
          </a:p>
          <a:p>
            <a:r>
              <a:rPr lang="en-US" dirty="0">
                <a:hlinkClick r:id="rId6"/>
              </a:rPr>
              <a:t>https://studme.org/292169/pedagogika/metody_obucheniya_matematike</a:t>
            </a:r>
            <a:endParaRPr lang="ru-RU" dirty="0">
              <a:solidFill>
                <a:srgbClr val="646464"/>
              </a:solidFill>
              <a:latin typeface="Roboto" panose="02000000000000000000" pitchFamily="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232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75520" y="332656"/>
          <a:ext cx="8604448" cy="6192690"/>
        </p:xfrm>
        <a:graphic>
          <a:graphicData uri="http://schemas.openxmlformats.org/drawingml/2006/table">
            <a:tbl>
              <a:tblPr/>
              <a:tblGrid>
                <a:gridCol w="4117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6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3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mbria"/>
                          <a:cs typeface="Times New Roman"/>
                        </a:rPr>
                        <a:t>ПАССИВНЫЙ класс – это класс, в котором мы наблюдаем следующее…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mbria"/>
                          <a:cs typeface="Times New Roman"/>
                        </a:rPr>
                        <a:t>АКТИВНЫЙ класс – это класс, в котором мы наблюдаем следующее…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разговаривает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разговаривают друг с другом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задает вопросы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задают вопросы учителю и своим одноклассникам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передвигается по кабинету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передвигаются по кабинету для работы с другими учениками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пишет на доске для инструктирования класса  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пишут для того, чтобы поделиться с другими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объясняет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объясняют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демонстрирует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демонстрируют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1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делают записи под диктовку учителя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помогают друг другу делать записи, конспектировать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спокойно  слушают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внимательно слушает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сидят лицом к учителю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ученики сидят лицом друг к другу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1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mbria"/>
                          <a:cs typeface="Times New Roman"/>
                        </a:rPr>
                        <a:t>учитель требует тишины  </a:t>
                      </a:r>
                      <a:endParaRPr lang="ru-RU" sz="20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mbria"/>
                          <a:cs typeface="Times New Roman"/>
                        </a:rPr>
                        <a:t>ученики непосредственны, естественны и делятся друг с другом  </a:t>
                      </a:r>
                      <a:endParaRPr lang="ru-RU" sz="20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2567609" y="836713"/>
            <a:ext cx="5042867" cy="5076726"/>
          </a:xfrm>
          <a:prstGeom prst="triangle">
            <a:avLst>
              <a:gd name="adj" fmla="val 4977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655841" y="1844825"/>
            <a:ext cx="910977" cy="3655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b="1">
                <a:latin typeface="Times New Roman" pitchFamily="18" charset="0"/>
              </a:rPr>
              <a:t>лекция</a:t>
            </a: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4583113" y="2205038"/>
            <a:ext cx="4572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439817" y="2420888"/>
            <a:ext cx="1431535" cy="3637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b="1">
                <a:latin typeface="Times New Roman" pitchFamily="18" charset="0"/>
              </a:rPr>
              <a:t>       чтение</a:t>
            </a: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3935760" y="2996952"/>
            <a:ext cx="2160240" cy="4598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       Видео/ аудиоматериалы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863753" y="3645024"/>
            <a:ext cx="2602791" cy="3637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dirty="0">
                <a:latin typeface="Times New Roman" pitchFamily="18" charset="0"/>
              </a:rPr>
              <a:t>         </a:t>
            </a:r>
            <a:r>
              <a:rPr lang="ru-RU" sz="1400" b="1" dirty="0">
                <a:latin typeface="Times New Roman" pitchFamily="18" charset="0"/>
              </a:rPr>
              <a:t>демонстрация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3609975" y="4186066"/>
            <a:ext cx="3062090" cy="3637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b="1">
                <a:latin typeface="Times New Roman" pitchFamily="18" charset="0"/>
              </a:rPr>
              <a:t>             Дискуссионные группы</a:t>
            </a: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3791745" y="4725144"/>
            <a:ext cx="3047435" cy="3637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b="1">
                <a:latin typeface="Times New Roman" pitchFamily="18" charset="0"/>
              </a:rPr>
              <a:t>Практика через действие</a:t>
            </a: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215681" y="5229201"/>
            <a:ext cx="4034327" cy="606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b="1">
                <a:latin typeface="Times New Roman" pitchFamily="18" charset="0"/>
              </a:rPr>
              <a:t>                       Обучение других/ </a:t>
            </a:r>
          </a:p>
          <a:p>
            <a:r>
              <a:rPr lang="ru-RU" sz="1400" b="1">
                <a:latin typeface="Times New Roman" pitchFamily="18" charset="0"/>
              </a:rPr>
              <a:t>немедленное применение обучения</a:t>
            </a: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2711450" y="5949950"/>
            <a:ext cx="6400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3071664" y="5229200"/>
            <a:ext cx="594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>
            <a:off x="3359150" y="4581525"/>
            <a:ext cx="5715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3575720" y="4077072"/>
            <a:ext cx="5486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3863752" y="3501008"/>
            <a:ext cx="502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>
            <a:off x="4295800" y="2780928"/>
            <a:ext cx="4686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8231114" y="1772817"/>
            <a:ext cx="830040" cy="45933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5%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8256810" y="2350816"/>
            <a:ext cx="830040" cy="4570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10%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8256240" y="2996952"/>
            <a:ext cx="830040" cy="4570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20%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8256240" y="3573016"/>
            <a:ext cx="830040" cy="4570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30%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8256810" y="4151041"/>
            <a:ext cx="830040" cy="4570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50%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8256240" y="4725144"/>
            <a:ext cx="830040" cy="4570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75%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70" name="Text Box 26"/>
          <p:cNvSpPr txBox="1">
            <a:spLocks noChangeArrowheads="1"/>
          </p:cNvSpPr>
          <p:nvPr/>
        </p:nvSpPr>
        <p:spPr bwMode="auto">
          <a:xfrm>
            <a:off x="8256240" y="5373216"/>
            <a:ext cx="830040" cy="4570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90%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71" name="Text Box 27"/>
          <p:cNvSpPr txBox="1">
            <a:spLocks noChangeArrowheads="1"/>
          </p:cNvSpPr>
          <p:nvPr/>
        </p:nvSpPr>
        <p:spPr bwMode="auto">
          <a:xfrm>
            <a:off x="3935414" y="260350"/>
            <a:ext cx="2592387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/>
            <a:r>
              <a:rPr lang="ru-RU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Пирамида обучения</a:t>
            </a:r>
          </a:p>
        </p:txBody>
      </p:sp>
      <p:sp>
        <p:nvSpPr>
          <p:cNvPr id="57372" name="Text Box 28"/>
          <p:cNvSpPr txBox="1">
            <a:spLocks noChangeArrowheads="1"/>
          </p:cNvSpPr>
          <p:nvPr/>
        </p:nvSpPr>
        <p:spPr bwMode="auto">
          <a:xfrm>
            <a:off x="7248525" y="260350"/>
            <a:ext cx="2592388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/>
            <a:r>
              <a:rPr lang="ru-RU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Средний процент усвоения</a:t>
            </a:r>
          </a:p>
          <a:p>
            <a:pPr algn="ctr">
              <a:spcBef>
                <a:spcPct val="50000"/>
              </a:spcBef>
            </a:pPr>
            <a:endParaRPr lang="ru-RU" sz="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4" grpId="0" animBg="1"/>
      <p:bldP spid="57365" grpId="0" animBg="1"/>
      <p:bldP spid="57366" grpId="0" animBg="1"/>
      <p:bldP spid="57367" grpId="0" animBg="1"/>
      <p:bldP spid="57368" grpId="0" animBg="1"/>
      <p:bldP spid="57369" grpId="0" animBg="1"/>
      <p:bldP spid="573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65D4121-7D45-41BD-BA7B-802E5F15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591" y="0"/>
            <a:ext cx="9976817" cy="688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000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8635" y="124443"/>
            <a:ext cx="2580995" cy="165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489" y="4878720"/>
            <a:ext cx="2339279" cy="146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15E8C-E565-4299-877D-18E73F68EB3C}"/>
              </a:ext>
            </a:extLst>
          </p:cNvPr>
          <p:cNvSpPr txBox="1"/>
          <p:nvPr/>
        </p:nvSpPr>
        <p:spPr>
          <a:xfrm>
            <a:off x="3081660" y="162058"/>
            <a:ext cx="383857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ПРИЕМЫ ОБУЧЕНИЯ</a:t>
            </a:r>
          </a:p>
        </p:txBody>
      </p:sp>
      <p:pic>
        <p:nvPicPr>
          <p:cNvPr id="8" name="Рисунок 7" descr="alt">
            <a:extLst>
              <a:ext uri="{FF2B5EF4-FFF2-40B4-BE49-F238E27FC236}">
                <a16:creationId xmlns:a16="http://schemas.microsoft.com/office/drawing/2014/main" id="{88F2F2F5-E87F-48BC-BF4F-FDD568DBFCE2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7080" y="4357541"/>
            <a:ext cx="3789971" cy="198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Картинки по запросу кубик блума">
            <a:extLst>
              <a:ext uri="{FF2B5EF4-FFF2-40B4-BE49-F238E27FC236}">
                <a16:creationId xmlns:a16="http://schemas.microsoft.com/office/drawing/2014/main" id="{9B9AEAE2-19E8-457D-9C9C-12C76613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11" y="2545937"/>
            <a:ext cx="3298279" cy="2332783"/>
          </a:xfrm>
          <a:prstGeom prst="rect">
            <a:avLst/>
          </a:prstGeom>
          <a:noFill/>
        </p:spPr>
      </p:pic>
      <p:pic>
        <p:nvPicPr>
          <p:cNvPr id="10" name="Рисунок 9" descr="http://katti.ucoz.ru/_pu/56/24802583.jpg">
            <a:extLst>
              <a:ext uri="{FF2B5EF4-FFF2-40B4-BE49-F238E27FC236}">
                <a16:creationId xmlns:a16="http://schemas.microsoft.com/office/drawing/2014/main" id="{A6D8AF76-97A8-4283-8D8A-B6600D8C29B0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5482" y="789246"/>
            <a:ext cx="3297956" cy="320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id="{A6A3536A-B621-4EBE-835D-CF3910EB62B6}"/>
              </a:ext>
            </a:extLst>
          </p:cNvPr>
          <p:cNvSpPr/>
          <p:nvPr/>
        </p:nvSpPr>
        <p:spPr>
          <a:xfrm>
            <a:off x="528203" y="1156807"/>
            <a:ext cx="3297956" cy="1233286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Назовите приемы обучения, которые вы увидели на этом слайде.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97C6F-D4AA-41CD-8BD3-6FE15101DFB0}"/>
              </a:ext>
            </a:extLst>
          </p:cNvPr>
          <p:cNvSpPr txBox="1"/>
          <p:nvPr/>
        </p:nvSpPr>
        <p:spPr>
          <a:xfrm>
            <a:off x="585815" y="647940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Приём - составная часть или отдельная сторона метода.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3557" y="3806385"/>
            <a:ext cx="3838575" cy="284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027F16-A00F-4FA4-A2EC-8F3375322734}"/>
              </a:ext>
            </a:extLst>
          </p:cNvPr>
          <p:cNvSpPr txBox="1"/>
          <p:nvPr/>
        </p:nvSpPr>
        <p:spPr>
          <a:xfrm>
            <a:off x="2747963" y="2939147"/>
            <a:ext cx="610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(И-индивидуальная, Ф-фронтальная, Г-групповая, П-парная, К-коллективная)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5A5C0-FDFA-4A69-A18F-8180FD20C04F}"/>
              </a:ext>
            </a:extLst>
          </p:cNvPr>
          <p:cNvSpPr txBox="1"/>
          <p:nvPr/>
        </p:nvSpPr>
        <p:spPr>
          <a:xfrm>
            <a:off x="1893092" y="1575480"/>
            <a:ext cx="7148513" cy="255454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ФОРМЫ </a:t>
            </a:r>
          </a:p>
          <a:p>
            <a:pPr algn="ctr"/>
            <a:r>
              <a:rPr lang="ru-RU" sz="4000" dirty="0"/>
              <a:t>организации деятельности учащихся на уроке математики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3D170-5FF2-413B-BC84-93F54FE90E25}"/>
              </a:ext>
            </a:extLst>
          </p:cNvPr>
          <p:cNvSpPr txBox="1"/>
          <p:nvPr/>
        </p:nvSpPr>
        <p:spPr>
          <a:xfrm>
            <a:off x="2500313" y="4465975"/>
            <a:ext cx="61055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333333"/>
                </a:solidFill>
                <a:effectLst/>
                <a:latin typeface="Helvetica Neue"/>
              </a:rPr>
              <a:t>Урок – форма организации учебной деятельности в школе, при которой учитель занимается в рамках точно установленного времени с постоянным составом учащихся – с классом, по твердому расписанию, используя разнообразные методы для достижения поставленных им дидактических задач, определяемых требованиями учебной программы.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67407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нтерпретация понятия «форма обучения» в педагогике">
            <a:extLst>
              <a:ext uri="{FF2B5EF4-FFF2-40B4-BE49-F238E27FC236}">
                <a16:creationId xmlns:a16="http://schemas.microsoft.com/office/drawing/2014/main" id="{1900D287-310A-4707-BC36-2D52C4FE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9" y="804862"/>
            <a:ext cx="9755080" cy="55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3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9E44154-D23D-4F27-9570-EB629A953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23921"/>
              </p:ext>
            </p:extLst>
          </p:nvPr>
        </p:nvGraphicFramePr>
        <p:xfrm>
          <a:off x="1111827" y="2682359"/>
          <a:ext cx="9551447" cy="35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74772">
                  <a:extLst>
                    <a:ext uri="{9D8B030D-6E8A-4147-A177-3AD203B41FA5}">
                      <a16:colId xmlns:a16="http://schemas.microsoft.com/office/drawing/2014/main" val="1358536948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49105246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668669689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4014307407"/>
                    </a:ext>
                  </a:extLst>
                </a:gridCol>
              </a:tblGrid>
              <a:tr h="265511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Фрагмент видео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методы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средства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формы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1640441"/>
                  </a:ext>
                </a:extLst>
              </a:tr>
              <a:tr h="796534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https://www.youtube.com/watch?v=2JUD3_dPlK0 Групповая работа на уроке Математики.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5758215"/>
                  </a:ext>
                </a:extLst>
              </a:tr>
              <a:tr h="846021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https://www.youtube.com/watch?v=ipzglcJIcv8 Тема урока//Погодаева Татьяна -уравнение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989291"/>
                  </a:ext>
                </a:extLst>
              </a:tr>
              <a:tr h="1644178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https://www.youtube.com/watch?v=PkI8OriBo0w Small Group Work With "I Choose"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125702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0D5B043-8BC5-44DB-8865-8447BB48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27" y="1194786"/>
            <a:ext cx="8247700" cy="120032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Вспомните понятия: метод, средство, форма обучения. Можно прочитать главу 1 параграфы1.3-1.5 из учебника: Курс лекций по теории и технологии обучения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матема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-тике в начальных классах [Текст] : учеб. пособие / В. П. Ручкина. ; ФГБОУ ВО «Урал. гос. пед. ун-т» – Екатеринбург, 2016. – 313 с. 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Посмотрите видео и запишите в таблицу какие методы, средства и формы обучения использованы в данных фрагментах.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прикрепить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один текстовый файл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(назвать файл: </a:t>
            </a:r>
            <a:r>
              <a:rPr kumimoji="0" lang="ru-RU" altLang="ru-RU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Фамилия_Лекция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3_видео)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EE75B-FD41-4E11-80E0-EF9684134CD6}"/>
              </a:ext>
            </a:extLst>
          </p:cNvPr>
          <p:cNvSpPr txBox="1"/>
          <p:nvPr/>
        </p:nvSpPr>
        <p:spPr>
          <a:xfrm>
            <a:off x="1237943" y="381502"/>
            <a:ext cx="7624762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МЕТОД, СРЕДСТВО, ФОРМА ОБУЧЕНИЯ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A2FAC-8EC2-4FBE-955E-80659D1015BC}"/>
              </a:ext>
            </a:extLst>
          </p:cNvPr>
          <p:cNvSpPr txBox="1"/>
          <p:nvPr/>
        </p:nvSpPr>
        <p:spPr>
          <a:xfrm>
            <a:off x="9982200" y="381502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Сразу после лекции сдать</a:t>
            </a:r>
          </a:p>
        </p:txBody>
      </p:sp>
    </p:spTree>
    <p:extLst>
      <p:ext uri="{BB962C8B-B14F-4D97-AF65-F5344CB8AC3E}">
        <p14:creationId xmlns:p14="http://schemas.microsoft.com/office/powerpoint/2010/main" val="4049568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367809" y="260649"/>
            <a:ext cx="5352925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ВЗАИМООБУЧЕНИЕ</a:t>
            </a:r>
            <a:endParaRPr lang="ru-RU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://fb.ru/misc/i/gallery/29398/6398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281" y="1896223"/>
            <a:ext cx="3857524" cy="237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7859" y="1530687"/>
            <a:ext cx="2107596" cy="206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артинки по запросу работа в групп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4437112"/>
            <a:ext cx="5715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2" y="188641"/>
            <a:ext cx="2476088" cy="148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 rot="19434042">
            <a:off x="7667826" y="1628840"/>
            <a:ext cx="2357016" cy="481744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ОНЗ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 rot="19434042">
            <a:off x="8187148" y="2607749"/>
            <a:ext cx="3462891" cy="893951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ЗАКРЕПЛЕНИЕ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 rot="19434042">
            <a:off x="8726901" y="4828632"/>
            <a:ext cx="2886666" cy="867961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КОНТРОЛЬ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188641"/>
            <a:ext cx="6912768" cy="388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ртинки по запросу работа в групп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715" y="4768349"/>
            <a:ext cx="5185007" cy="154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2203" y="1144989"/>
            <a:ext cx="2476088" cy="148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041" y="4149080"/>
            <a:ext cx="409645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3284984"/>
            <a:ext cx="4004310" cy="224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456040" y="2348880"/>
            <a:ext cx="3960440" cy="648072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АКТУАЛИЗАЦИЯ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 rot="19605576">
            <a:off x="1619593" y="4500820"/>
            <a:ext cx="3565262" cy="603222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ПРИМЕНЕНИЕ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19736" y="5373216"/>
            <a:ext cx="4320480" cy="1224136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ВКЛЮЧЕНИЕ НОВОГО В СИСТЕМУ ЗНАНИЙ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 rot="19434042">
            <a:off x="6470070" y="514267"/>
            <a:ext cx="3168352" cy="1080120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ОНЗ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7528" y="116632"/>
            <a:ext cx="5112568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ДВИГАТЕЛЬНАЯ АКТИВНОСТЬ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708" y="1287177"/>
            <a:ext cx="3430153" cy="214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668443" y="1328165"/>
            <a:ext cx="2293302" cy="131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 (700x494, 247Kb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1988841"/>
            <a:ext cx="2921029" cy="206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754686" y="902956"/>
            <a:ext cx="5005611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РАЗУМНЫЕ БОДРЯЧКИ (ФИЗ-МИНУТКИ)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1864" y="5733256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«Пишем носом» (закрываем глазки, обрисовываем носом в воздухе простые фигуры — круг, квадрат);</a:t>
            </a:r>
          </a:p>
        </p:txBody>
      </p:sp>
      <p:pic>
        <p:nvPicPr>
          <p:cNvPr id="5" name="Рисунок 4" descr="0 (700x494, 247Kb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1" y="2780929"/>
            <a:ext cx="2921029" cy="206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672064" y="2924944"/>
            <a:ext cx="2448272" cy="9361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53251" name="Picture 3" descr="Картинки по запросу БУРАТИ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617" y="4077072"/>
            <a:ext cx="1591755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956475" y="1040133"/>
            <a:ext cx="2293302" cy="131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1988840"/>
            <a:ext cx="3012168" cy="186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857" y="3789040"/>
            <a:ext cx="4055025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polzaedy.ru/wp-content/uploads/2015/03/%D1%84%D0%B0%D1%81-300x29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7568" y="404664"/>
            <a:ext cx="2861310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прищеп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8049" y="476672"/>
            <a:ext cx="1550441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артинки по запросу счетные палочки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6241" y="332656"/>
            <a:ext cx="1567743" cy="150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oreidey.ru/wp-content/uploads/2014/05/buket-astrochki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5520" y="2564904"/>
            <a:ext cx="288032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 rot="19434042">
            <a:off x="8832303" y="4952634"/>
            <a:ext cx="3168352" cy="1080120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ПОДРУЧНЫЕ МАТЕРИАЛЫ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91544" y="4553744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3079C2D5-2D4F-49C1-A044-C1AEE5227603}"/>
              </a:ext>
            </a:extLst>
          </p:cNvPr>
          <p:cNvSpPr/>
          <p:nvPr/>
        </p:nvSpPr>
        <p:spPr>
          <a:xfrm rot="19434042">
            <a:off x="102470" y="932180"/>
            <a:ext cx="3168352" cy="1080120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Средства обучения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5455" y="3868737"/>
            <a:ext cx="475700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753" y="4120368"/>
            <a:ext cx="4380543" cy="21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733" y="76200"/>
            <a:ext cx="6086724" cy="365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8">
            <a:extLst>
              <a:ext uri="{FF2B5EF4-FFF2-40B4-BE49-F238E27FC236}">
                <a16:creationId xmlns:a16="http://schemas.microsoft.com/office/drawing/2014/main" id="{47A6F03E-36B0-4E2A-9A81-04895B8A23EE}"/>
              </a:ext>
            </a:extLst>
          </p:cNvPr>
          <p:cNvSpPr/>
          <p:nvPr/>
        </p:nvSpPr>
        <p:spPr>
          <a:xfrm>
            <a:off x="769220" y="1208405"/>
            <a:ext cx="3297956" cy="1080120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Назовите средства обучения, которые вы увидели на этом уроке.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9620" y="242192"/>
            <a:ext cx="5812297" cy="304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383" y="3763517"/>
            <a:ext cx="5114006" cy="273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80" y="2919223"/>
            <a:ext cx="4326655" cy="228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8">
            <a:extLst>
              <a:ext uri="{FF2B5EF4-FFF2-40B4-BE49-F238E27FC236}">
                <a16:creationId xmlns:a16="http://schemas.microsoft.com/office/drawing/2014/main" id="{12A8542E-7B22-4E9F-A897-B18DFFF94CD7}"/>
              </a:ext>
            </a:extLst>
          </p:cNvPr>
          <p:cNvSpPr/>
          <p:nvPr/>
        </p:nvSpPr>
        <p:spPr>
          <a:xfrm>
            <a:off x="102469" y="932180"/>
            <a:ext cx="4326655" cy="1080120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Назовите средства обучения, которые вы увидели на этом уроке.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787" y="95251"/>
            <a:ext cx="4061080" cy="362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polzaedy.ru/wp-content/uploads/2015/03/%D1%84%D0%B0%D1%81-300x29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6" y="4581128"/>
            <a:ext cx="2861310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50" y="1343028"/>
            <a:ext cx="1879108" cy="296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713" y="3573017"/>
            <a:ext cx="3988481" cy="297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8">
            <a:extLst>
              <a:ext uri="{FF2B5EF4-FFF2-40B4-BE49-F238E27FC236}">
                <a16:creationId xmlns:a16="http://schemas.microsoft.com/office/drawing/2014/main" id="{0310CBB6-50CE-46AA-8682-50CF0C9A0839}"/>
              </a:ext>
            </a:extLst>
          </p:cNvPr>
          <p:cNvSpPr/>
          <p:nvPr/>
        </p:nvSpPr>
        <p:spPr>
          <a:xfrm>
            <a:off x="6947503" y="348093"/>
            <a:ext cx="4326655" cy="1080120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Назовите средства обучения, которые вы увидели на этом уроке.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612" y="275506"/>
            <a:ext cx="66368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8">
            <a:extLst>
              <a:ext uri="{FF2B5EF4-FFF2-40B4-BE49-F238E27FC236}">
                <a16:creationId xmlns:a16="http://schemas.microsoft.com/office/drawing/2014/main" id="{32B0108D-0AE4-4B95-B21F-5AEC65782DD3}"/>
              </a:ext>
            </a:extLst>
          </p:cNvPr>
          <p:cNvSpPr/>
          <p:nvPr/>
        </p:nvSpPr>
        <p:spPr>
          <a:xfrm>
            <a:off x="102469" y="932180"/>
            <a:ext cx="4326655" cy="1080120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Назовите средства обучения, которые вы увидели на этом уроке.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245" y="2977593"/>
            <a:ext cx="6408712" cy="360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и по запросу игра в магазин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1562837"/>
            <a:ext cx="2478761" cy="203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20290" y="622176"/>
            <a:ext cx="385426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ДИДАКТИЧЕСКИЕ ИГРЫ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Дидактические игры на уроках математики. 1-й класс">
            <a:extLst>
              <a:ext uri="{FF2B5EF4-FFF2-40B4-BE49-F238E27FC236}">
                <a16:creationId xmlns:a16="http://schemas.microsoft.com/office/drawing/2014/main" id="{C5DF5144-75E4-436D-9E33-6FB5893B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87" y="622176"/>
            <a:ext cx="3401836" cy="255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B9A9C2-7C5D-4B17-B018-5FE9DBA87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614" y="4330821"/>
            <a:ext cx="2696090" cy="20316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88BF2-F0F0-4617-ADC2-F70E96968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97" y="4412057"/>
            <a:ext cx="2709863" cy="20316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1D6128-22EB-421C-8066-E985B809B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106" y="4641352"/>
            <a:ext cx="2300127" cy="17210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39AD96-30F4-4403-92B6-500498C46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106" y="1145396"/>
            <a:ext cx="3024188" cy="2267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Групповая работа на уроке Математики.">
            <a:hlinkClick r:id="" action="ppaction://media"/>
            <a:extLst>
              <a:ext uri="{FF2B5EF4-FFF2-40B4-BE49-F238E27FC236}">
                <a16:creationId xmlns:a16="http://schemas.microsoft.com/office/drawing/2014/main" id="{705DF81E-5B6F-4E0F-811F-CAB8E805E1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1013" y="1416050"/>
            <a:ext cx="4555128" cy="2573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5CE1A-3740-4891-A2D3-B5F4391143A6}"/>
              </a:ext>
            </a:extLst>
          </p:cNvPr>
          <p:cNvSpPr txBox="1"/>
          <p:nvPr/>
        </p:nvSpPr>
        <p:spPr>
          <a:xfrm>
            <a:off x="481013" y="787955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</a:rPr>
              <a:t>Групповая работа на уроке Математики</a:t>
            </a:r>
            <a:endParaRPr lang="ru-RU" dirty="0"/>
          </a:p>
        </p:txBody>
      </p:sp>
      <p:pic>
        <p:nvPicPr>
          <p:cNvPr id="5" name="Мультимедиа в Интернете 1" title="Тема урока//Погодаева Татьяна">
            <a:hlinkClick r:id="" action="ppaction://media"/>
            <a:extLst>
              <a:ext uri="{FF2B5EF4-FFF2-40B4-BE49-F238E27FC236}">
                <a16:creationId xmlns:a16="http://schemas.microsoft.com/office/drawing/2014/main" id="{DEECB4D5-5463-49BB-8F9F-0B9F7A65B12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155860" y="1254125"/>
            <a:ext cx="4338230" cy="2451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9C293-D582-462E-9037-B23AC5A7E24A}"/>
              </a:ext>
            </a:extLst>
          </p:cNvPr>
          <p:cNvSpPr txBox="1"/>
          <p:nvPr/>
        </p:nvSpPr>
        <p:spPr>
          <a:xfrm>
            <a:off x="6272213" y="60328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</a:rPr>
              <a:t>Тема урока//Погодаева Татьяна -уравнение</a:t>
            </a:r>
            <a:endParaRPr lang="ru-RU" dirty="0"/>
          </a:p>
        </p:txBody>
      </p:sp>
      <p:pic>
        <p:nvPicPr>
          <p:cNvPr id="8" name="Мультимедиа в Интернете 7" title="Small Group Work With &quot;I Choose&quot;">
            <a:hlinkClick r:id="" action="ppaction://media"/>
            <a:extLst>
              <a:ext uri="{FF2B5EF4-FFF2-40B4-BE49-F238E27FC236}">
                <a16:creationId xmlns:a16="http://schemas.microsoft.com/office/drawing/2014/main" id="{4173D6D0-9761-4C8B-AFEE-4A5525992C3F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321175" y="4121150"/>
            <a:ext cx="4338230" cy="245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2252B-530A-4DE0-8B6E-184080ADF10A}"/>
              </a:ext>
            </a:extLst>
          </p:cNvPr>
          <p:cNvSpPr txBox="1"/>
          <p:nvPr/>
        </p:nvSpPr>
        <p:spPr>
          <a:xfrm>
            <a:off x="5455444" y="3802063"/>
            <a:ext cx="6186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Small Group Work With "I Choose"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AB76E0-89D5-4454-8E1A-96590BEFCBA9}"/>
              </a:ext>
            </a:extLst>
          </p:cNvPr>
          <p:cNvSpPr txBox="1"/>
          <p:nvPr/>
        </p:nvSpPr>
        <p:spPr>
          <a:xfrm>
            <a:off x="1270794" y="259080"/>
            <a:ext cx="78636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3 фрагмента обучения математике для анализа студентом</a:t>
            </a:r>
          </a:p>
        </p:txBody>
      </p:sp>
    </p:spTree>
    <p:extLst>
      <p:ext uri="{BB962C8B-B14F-4D97-AF65-F5344CB8AC3E}">
        <p14:creationId xmlns:p14="http://schemas.microsoft.com/office/powerpoint/2010/main" val="377689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E7E00-0FFC-497A-94F8-6E0DDBF9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dirty="0"/>
              <a:t>Цифровые средства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8E388D-04DF-4AAF-8808-9ED931A1C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08" y="1584462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Платформы для обучения</a:t>
            </a:r>
          </a:p>
          <a:p>
            <a:r>
              <a:rPr lang="ru-RU" sz="2400" dirty="0"/>
              <a:t>Презентации </a:t>
            </a:r>
          </a:p>
          <a:p>
            <a:r>
              <a:rPr lang="ru-RU" sz="2400" dirty="0"/>
              <a:t>Динамическая доска</a:t>
            </a:r>
          </a:p>
          <a:p>
            <a:r>
              <a:rPr lang="ru-RU" sz="2400" dirty="0"/>
              <a:t>Тренажеры</a:t>
            </a:r>
          </a:p>
          <a:p>
            <a:r>
              <a:rPr lang="ru-RU" sz="2400" dirty="0" err="1"/>
              <a:t>Онлан</a:t>
            </a:r>
            <a:r>
              <a:rPr lang="ru-RU" sz="2400" dirty="0"/>
              <a:t> </a:t>
            </a:r>
            <a:r>
              <a:rPr lang="ru-RU" sz="2400" dirty="0" err="1"/>
              <a:t>мектеп</a:t>
            </a:r>
            <a:endParaRPr lang="ru-RU" sz="2400" dirty="0"/>
          </a:p>
          <a:p>
            <a:r>
              <a:rPr lang="ru-RU" sz="2400" dirty="0" err="1"/>
              <a:t>Кунделик</a:t>
            </a:r>
            <a:endParaRPr lang="ru-RU" sz="2400" dirty="0"/>
          </a:p>
          <a:p>
            <a:r>
              <a:rPr lang="ru-RU" sz="2400" dirty="0"/>
              <a:t>Приложения и т.д. 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8EA650-7DA9-4C7F-A655-9028AF89F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965" y="84221"/>
            <a:ext cx="2705164" cy="1897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D7A55A-A81C-4767-B0BC-085F0CF889F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593" y="3897837"/>
            <a:ext cx="3018527" cy="198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13F153D-58A1-4917-911B-20E786B46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4513" y="4723739"/>
            <a:ext cx="2642617" cy="199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Картинки по запросу ИГРЫ НА УРОКЕ МАТЕМАТИКИ">
            <a:extLst>
              <a:ext uri="{FF2B5EF4-FFF2-40B4-BE49-F238E27FC236}">
                <a16:creationId xmlns:a16="http://schemas.microsoft.com/office/drawing/2014/main" id="{D09DD4E1-B69B-4AD2-96F6-AF8F29EB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73" y="5073509"/>
            <a:ext cx="2145720" cy="161040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06A467-425A-46E2-A855-EC8EE28A9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090" y="5273538"/>
            <a:ext cx="3278887" cy="1115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F75CD3-8D93-43A4-A1F0-2196051C3853}"/>
              </a:ext>
            </a:extLst>
          </p:cNvPr>
          <p:cNvSpPr txBox="1"/>
          <p:nvPr/>
        </p:nvSpPr>
        <p:spPr>
          <a:xfrm>
            <a:off x="7136513" y="6450613"/>
            <a:ext cx="610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https://logiclike.com/2.0/cabinet/course</a:t>
            </a:r>
            <a:endParaRPr lang="ru-RU" dirty="0"/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ACE3B-C6B9-4543-B21A-8FFF22843035}"/>
              </a:ext>
            </a:extLst>
          </p:cNvPr>
          <p:cNvSpPr txBox="1"/>
          <p:nvPr/>
        </p:nvSpPr>
        <p:spPr>
          <a:xfrm>
            <a:off x="6815149" y="1572663"/>
            <a:ext cx="6505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8"/>
              </a:rPr>
              <a:t>https://topiq.kz/ru</a:t>
            </a:r>
            <a:endParaRPr lang="en-US" dirty="0"/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76CC38-8322-47C9-B6FA-3EE6B55D3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5938" y="1929937"/>
            <a:ext cx="5634699" cy="20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06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925819-F730-4FB9-B8C9-931A1827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424" y="1752599"/>
            <a:ext cx="3708660" cy="4553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AA396F-C32D-47F9-8738-40F857206FE3}"/>
              </a:ext>
            </a:extLst>
          </p:cNvPr>
          <p:cNvSpPr txBox="1"/>
          <p:nvPr/>
        </p:nvSpPr>
        <p:spPr>
          <a:xfrm>
            <a:off x="6943725" y="2059517"/>
            <a:ext cx="4010025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Propisi" panose="02000508030000020003" pitchFamily="2" charset="0"/>
              </a:rPr>
              <a:t>Электронный учебник на платформе Издательства Алматыкитап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990D4-1FED-4A1B-ADA4-015CCF231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23" y="124075"/>
            <a:ext cx="9955631" cy="1575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3D3DE-BA45-4807-B237-26B6F7A9EDE1}"/>
              </a:ext>
            </a:extLst>
          </p:cNvPr>
          <p:cNvSpPr txBox="1"/>
          <p:nvPr/>
        </p:nvSpPr>
        <p:spPr>
          <a:xfrm>
            <a:off x="3144657" y="401905"/>
            <a:ext cx="64439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</a:t>
            </a: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Алматыкiтап баспасы» </a:t>
            </a:r>
          </a:p>
          <a:p>
            <a:pPr algn="ctr"/>
            <a:r>
              <a:rPr lang="ru-RU" sz="2400" b="1" cap="all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ПРЕДСТАВЛЯЕТ ПЛАТФОРМУ </a:t>
            </a: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</a:t>
            </a:r>
            <a:r>
              <a:rPr kumimoji="0" lang="tr-TR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OPIQ.kz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71A929-4263-4870-B875-9592552B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067" y="355732"/>
            <a:ext cx="1048102" cy="1282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B3FE2-883D-444B-982C-62FF2D98E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205" y="401905"/>
            <a:ext cx="910995" cy="8312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BD8583-882C-4AB7-999B-7F4DDA4BD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21" y="3989294"/>
            <a:ext cx="3426879" cy="24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00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A18CFC-59DF-4082-A148-08DAA8F7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47870"/>
            <a:ext cx="5043028" cy="3151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01385-A6C7-470F-BA19-5092B3840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8" y="3299115"/>
            <a:ext cx="4009789" cy="31512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A15E4C-2487-47B3-BAAB-6D1B55430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080" y="154072"/>
            <a:ext cx="3830932" cy="3063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3B47FC-503C-4DC6-B471-B7369FE93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795" y="3429000"/>
            <a:ext cx="3753322" cy="3063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96B545-5BE0-47CC-9DE5-8762AA6C5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821" y="1428750"/>
            <a:ext cx="4719179" cy="335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64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21">
            <a:extLst>
              <a:ext uri="{FF2B5EF4-FFF2-40B4-BE49-F238E27FC236}">
                <a16:creationId xmlns:a16="http://schemas.microsoft.com/office/drawing/2014/main" id="{A866CE61-907D-4AE5-894A-CC637A26D481}"/>
              </a:ext>
            </a:extLst>
          </p:cNvPr>
          <p:cNvSpPr/>
          <p:nvPr/>
        </p:nvSpPr>
        <p:spPr>
          <a:xfrm>
            <a:off x="2107404" y="239742"/>
            <a:ext cx="8131971" cy="1177525"/>
          </a:xfrm>
          <a:prstGeom prst="rect">
            <a:avLst/>
          </a:prstGeom>
          <a:solidFill>
            <a:srgbClr val="B100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720000" tIns="5080" rIns="5080" bIns="5080" numCol="1" spcCol="1270" rtlCol="0" anchor="ctr" anchorCtr="0">
            <a:noAutofit/>
          </a:bodyPr>
          <a:lstStyle/>
          <a:p>
            <a:pPr marL="0" lvl="0" indent="0" defTabSz="355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800" kern="1200" dirty="0">
              <a:solidFill>
                <a:schemeClr val="bg1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18213CA-1B49-4146-AD39-ACC5F6F6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23" y="62877"/>
            <a:ext cx="9603275" cy="1246158"/>
          </a:xfrm>
        </p:spPr>
        <p:txBody>
          <a:bodyPr rtlCol="0"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Платформа электронных учебников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89660" y="882656"/>
            <a:ext cx="4675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От издательства «Алматыкiтап баспасы»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5013" y="2393615"/>
            <a:ext cx="792969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TopIQ.kz</a:t>
            </a:r>
            <a:r>
              <a:rPr lang="ru-RU" sz="2000" dirty="0"/>
              <a:t> - </a:t>
            </a:r>
            <a:r>
              <a:rPr lang="ru-RU" sz="2500" dirty="0"/>
              <a:t>это платформа, объединяющая в себе возможности мультимедийного обучения, интерактивной связи автор-учитель-ученик-родитель</a:t>
            </a:r>
          </a:p>
          <a:p>
            <a:pPr algn="ctr"/>
            <a:endParaRPr lang="ru-RU" sz="2000" dirty="0"/>
          </a:p>
        </p:txBody>
      </p:sp>
      <p:pic>
        <p:nvPicPr>
          <p:cNvPr id="92" name="Рисунок 91" descr="Тень">
            <a:extLst>
              <a:ext uri="{FF2B5EF4-FFF2-40B4-BE49-F238E27FC236}">
                <a16:creationId xmlns:a16="http://schemas.microsoft.com/office/drawing/2014/main" id="{6E219D2D-9F46-4C1E-96B7-E0F3B9DC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62187" r="9778" b="8282"/>
          <a:stretch/>
        </p:blipFill>
        <p:spPr>
          <a:xfrm>
            <a:off x="6763301" y="6021989"/>
            <a:ext cx="3391816" cy="4341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4488" y="4422253"/>
            <a:ext cx="6230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Web-платформа </a:t>
            </a:r>
            <a:r>
              <a:rPr lang="tr-TR" b="1" dirty="0"/>
              <a:t>TopIQ.kz</a:t>
            </a:r>
            <a:endParaRPr lang="ru-RU" b="1" dirty="0"/>
          </a:p>
          <a:p>
            <a:pPr algn="ctr"/>
            <a:r>
              <a:rPr lang="ru-RU" i="1" dirty="0"/>
              <a:t>050012, Республика Казахстан, г. Алматы, </a:t>
            </a:r>
          </a:p>
          <a:p>
            <a:pPr algn="ctr"/>
            <a:r>
              <a:rPr lang="ru-RU" i="1" dirty="0"/>
              <a:t>ул. Жамбыла, 111</a:t>
            </a:r>
            <a:br>
              <a:rPr lang="ru-RU" i="1" dirty="0"/>
            </a:br>
            <a:r>
              <a:rPr lang="en-US" dirty="0"/>
              <a:t>C</a:t>
            </a:r>
            <a:r>
              <a:rPr lang="ru-RU" dirty="0"/>
              <a:t>а</a:t>
            </a:r>
            <a:r>
              <a:rPr lang="en-US" dirty="0" err="1"/>
              <a:t>ll</a:t>
            </a:r>
            <a:r>
              <a:rPr lang="en-US" dirty="0"/>
              <a:t>-</a:t>
            </a:r>
            <a:r>
              <a:rPr lang="ru-RU" dirty="0"/>
              <a:t>центр:  87089724258, 87089724259</a:t>
            </a:r>
            <a:br>
              <a:rPr lang="ru-RU" i="1" dirty="0"/>
            </a:b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5" y="3747428"/>
            <a:ext cx="3426879" cy="2403240"/>
          </a:xfrm>
          <a:prstGeom prst="rect">
            <a:avLst/>
          </a:prstGeom>
        </p:spPr>
      </p:pic>
      <p:pic>
        <p:nvPicPr>
          <p:cNvPr id="18" name="Рисунок 1" descr="https://www.almatykitap.kz/images/logo/logo.png">
            <a:extLst>
              <a:ext uri="{FF2B5EF4-FFF2-40B4-BE49-F238E27FC236}">
                <a16:creationId xmlns:a16="http://schemas.microsoft.com/office/drawing/2014/main" id="{ECF041A7-4C76-4C2F-ABC3-E893C384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83" y="600261"/>
            <a:ext cx="680041" cy="83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FF1E02-ADD1-430E-AAA0-C0CB77F52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769" y="518464"/>
            <a:ext cx="795827" cy="7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6B020-EE67-49A4-ABB5-74A944C8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209" y="209223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Доски</a:t>
            </a:r>
          </a:p>
        </p:txBody>
      </p:sp>
      <p:pic>
        <p:nvPicPr>
          <p:cNvPr id="4" name="Мультимедиа в Интернете 3" title="Как пользоваться онлайн-доской Google Jamboard? Доска для уроков в скайпе, зуме, google meet.">
            <a:hlinkClick r:id="" action="ppaction://media"/>
            <a:extLst>
              <a:ext uri="{FF2B5EF4-FFF2-40B4-BE49-F238E27FC236}">
                <a16:creationId xmlns:a16="http://schemas.microsoft.com/office/drawing/2014/main" id="{F1635468-A157-4B7C-B0A0-EC5C345940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4213" y="1711821"/>
            <a:ext cx="6105524" cy="3434357"/>
          </a:xfrm>
          <a:prstGeom prst="rect">
            <a:avLst/>
          </a:prstGeom>
        </p:spPr>
      </p:pic>
      <p:pic>
        <p:nvPicPr>
          <p:cNvPr id="5" name="Мультимедиа в Интернете 4" title="Как писать и рисовать в Zoom? Чем заменить доску в онлайн-уроке.">
            <a:hlinkClick r:id="" action="ppaction://media"/>
            <a:extLst>
              <a:ext uri="{FF2B5EF4-FFF2-40B4-BE49-F238E27FC236}">
                <a16:creationId xmlns:a16="http://schemas.microsoft.com/office/drawing/2014/main" id="{E7CF3F42-C97A-4D7E-BD07-623CDD70D1B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887153" y="1449478"/>
            <a:ext cx="5219700" cy="2936081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E0812D74-AD7B-415A-8CB3-337392204FE0}"/>
              </a:ext>
            </a:extLst>
          </p:cNvPr>
          <p:cNvSpPr/>
          <p:nvPr/>
        </p:nvSpPr>
        <p:spPr>
          <a:xfrm>
            <a:off x="10480462" y="4861808"/>
            <a:ext cx="1457325" cy="1243717"/>
          </a:xfrm>
          <a:prstGeom prst="cloudCallout">
            <a:avLst>
              <a:gd name="adj1" fmla="val -82925"/>
              <a:gd name="adj2" fmla="val 770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261E4B-524F-421E-9285-487F8DF63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962" y="4764087"/>
            <a:ext cx="2486025" cy="2333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1771A5-E767-4A9A-AD31-3940CF99AD4D}"/>
              </a:ext>
            </a:extLst>
          </p:cNvPr>
          <p:cNvSpPr txBox="1"/>
          <p:nvPr/>
        </p:nvSpPr>
        <p:spPr>
          <a:xfrm>
            <a:off x="439526" y="987813"/>
            <a:ext cx="6105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https://www.youtube.com/watch?v=vH1znVxCQmQ&amp;list=UUyojJSaH0etrW2Ujd6bfg3Q&amp;index=12</a:t>
            </a:r>
            <a:endParaRPr lang="en-US" dirty="0"/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CE2F4A-64F5-4B14-9172-B0B7B41154AC}"/>
              </a:ext>
            </a:extLst>
          </p:cNvPr>
          <p:cNvSpPr txBox="1"/>
          <p:nvPr/>
        </p:nvSpPr>
        <p:spPr>
          <a:xfrm>
            <a:off x="7163378" y="715496"/>
            <a:ext cx="4667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8"/>
              </a:rPr>
              <a:t>https://www.youtube.com/watch?v=P5RDrXeivJ0&amp;list=UUyojJSaH0etrW2Ujd6bfg3Q&amp;index=24</a:t>
            </a:r>
            <a:endParaRPr lang="en-US" dirty="0"/>
          </a:p>
          <a:p>
            <a:endParaRPr lang="ru-RU" dirty="0"/>
          </a:p>
        </p:txBody>
      </p:sp>
      <p:pic>
        <p:nvPicPr>
          <p:cNvPr id="2050" name="Picture 2" descr="🔗 Using Jamboard in the Music Classroom — Robby Burns">
            <a:extLst>
              <a:ext uri="{FF2B5EF4-FFF2-40B4-BE49-F238E27FC236}">
                <a16:creationId xmlns:a16="http://schemas.microsoft.com/office/drawing/2014/main" id="{8E706342-8FF9-4053-975A-A92C71DA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11" y="4389617"/>
            <a:ext cx="3853028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9D16DEC-3677-4A1A-B8D8-575BEDEE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Доски</a:t>
            </a:r>
          </a:p>
        </p:txBody>
      </p:sp>
      <p:pic>
        <p:nvPicPr>
          <p:cNvPr id="5" name="Мультимедиа в Интернете 5" title="Как работать с виртуальной доской Miro. Обзор основных возможностей.">
            <a:hlinkClick r:id="" action="ppaction://media"/>
            <a:extLst>
              <a:ext uri="{FF2B5EF4-FFF2-40B4-BE49-F238E27FC236}">
                <a16:creationId xmlns:a16="http://schemas.microsoft.com/office/drawing/2014/main" id="{62C010B7-8301-406C-94C5-749B2B2C0F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7209" y="1930400"/>
            <a:ext cx="5689600" cy="3200400"/>
          </a:xfrm>
          <a:prstGeom prst="rect">
            <a:avLst/>
          </a:prstGeom>
        </p:spPr>
      </p:pic>
      <p:pic>
        <p:nvPicPr>
          <p:cNvPr id="6" name="Мультимедиа в Интернете 6" title="Как работает PADLET? / Видео-инструкция">
            <a:hlinkClick r:id="" action="ppaction://media"/>
            <a:extLst>
              <a:ext uri="{FF2B5EF4-FFF2-40B4-BE49-F238E27FC236}">
                <a16:creationId xmlns:a16="http://schemas.microsoft.com/office/drawing/2014/main" id="{341CF83B-0577-41C1-AAF5-146BEB42FAE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687138" y="1894674"/>
            <a:ext cx="5455382" cy="3068652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7AA84335-2FDD-4F60-886F-65FB7C434D59}"/>
              </a:ext>
            </a:extLst>
          </p:cNvPr>
          <p:cNvSpPr/>
          <p:nvPr/>
        </p:nvSpPr>
        <p:spPr>
          <a:xfrm>
            <a:off x="7230053" y="477852"/>
            <a:ext cx="1457325" cy="1243717"/>
          </a:xfrm>
          <a:prstGeom prst="cloudCallout">
            <a:avLst>
              <a:gd name="adj1" fmla="val -82925"/>
              <a:gd name="adj2" fmla="val 770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A73E05-3EC6-416D-87A1-17DCFD551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961" y="5257800"/>
            <a:ext cx="1770713" cy="160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7AD492-662D-4652-B624-D9F344E5A301}"/>
              </a:ext>
            </a:extLst>
          </p:cNvPr>
          <p:cNvSpPr txBox="1"/>
          <p:nvPr/>
        </p:nvSpPr>
        <p:spPr>
          <a:xfrm>
            <a:off x="4257674" y="5822461"/>
            <a:ext cx="6105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https://www.youtube.com/watch?time_continue=4&amp;v=813d0kBllOU&amp;feature=emb_logo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63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FCA19-07F4-418C-A2AB-7CE48B17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Доски</a:t>
            </a:r>
          </a:p>
        </p:txBody>
      </p:sp>
      <p:pic>
        <p:nvPicPr>
          <p:cNvPr id="8" name="Мультимедиа в Интернете 7" title="Возможности финской онлайн доски Whiteboard.fi">
            <a:hlinkClick r:id="" action="ppaction://media"/>
            <a:extLst>
              <a:ext uri="{FF2B5EF4-FFF2-40B4-BE49-F238E27FC236}">
                <a16:creationId xmlns:a16="http://schemas.microsoft.com/office/drawing/2014/main" id="{6667FA78-BFD5-4A75-9F37-A32E6009B89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0373" y="1382076"/>
            <a:ext cx="5175250" cy="3881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E1010-4B83-45EB-B5CD-B7698D152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085" y="3754498"/>
            <a:ext cx="5106581" cy="2889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CEB3E8-822B-4E2F-ABB8-0A1258763895}"/>
              </a:ext>
            </a:extLst>
          </p:cNvPr>
          <p:cNvSpPr txBox="1"/>
          <p:nvPr/>
        </p:nvSpPr>
        <p:spPr>
          <a:xfrm>
            <a:off x="6184054" y="214252"/>
            <a:ext cx="48768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Whiteboard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- это интерактивная электронная доска, доступная всем участникам онлайн встречи. Это рабочее пространство, на котором можно рисовать схемы, писать текст, делать пометки - все это для того, чтобы участники встречи лучше понимали друг друга и не тратили ресурсы своего мозга на представление того, о чем говорится и на запоминание того, о чем было сказано.</a:t>
            </a:r>
            <a:br>
              <a:rPr lang="ru-RU" sz="1400" dirty="0"/>
            </a:br>
            <a:br>
              <a:rPr lang="ru-RU" sz="1400" dirty="0"/>
            </a:b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Оффлайн аналогом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whiteboard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является обычный офисный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флипчарт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используемый на совещаниях, презентациях, тренингах и мозговых штурмах.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0ABE8-8AC6-4C2E-879A-382AA1CEDD2E}"/>
              </a:ext>
            </a:extLst>
          </p:cNvPr>
          <p:cNvSpPr txBox="1"/>
          <p:nvPr/>
        </p:nvSpPr>
        <p:spPr>
          <a:xfrm>
            <a:off x="330373" y="5695216"/>
            <a:ext cx="6101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hlinkClick r:id="rId5"/>
              </a:rPr>
              <a:t>https://www.youtube.com/watch?v=c096o1fifwU&amp;feature=emb_logo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6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027BC-A252-49C3-AB60-6171135D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98425"/>
            <a:ext cx="11353800" cy="1325563"/>
          </a:xfrm>
        </p:spPr>
        <p:txBody>
          <a:bodyPr/>
          <a:lstStyle/>
          <a:p>
            <a:pPr algn="ctr"/>
            <a:r>
              <a:rPr lang="ru-RU" dirty="0"/>
              <a:t>Конструкторы уроков, рабочих листов, тестов</a:t>
            </a:r>
          </a:p>
        </p:txBody>
      </p:sp>
      <p:pic>
        <p:nvPicPr>
          <p:cNvPr id="4" name="Мультимедиа в Интернете 3" title="Core - конструктор интерактивных уроков">
            <a:hlinkClick r:id="" action="ppaction://media"/>
            <a:extLst>
              <a:ext uri="{FF2B5EF4-FFF2-40B4-BE49-F238E27FC236}">
                <a16:creationId xmlns:a16="http://schemas.microsoft.com/office/drawing/2014/main" id="{39495156-A890-469C-9DB8-DD31CD44C4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690687"/>
            <a:ext cx="609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D005AF-E4B0-4B8E-B3DC-E8C0B857DF02}"/>
              </a:ext>
            </a:extLst>
          </p:cNvPr>
          <p:cNvSpPr txBox="1"/>
          <p:nvPr/>
        </p:nvSpPr>
        <p:spPr>
          <a:xfrm>
            <a:off x="2124075" y="5120551"/>
            <a:ext cx="88106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Конструкторы уроков – это еще один класс информационных сервисов, который, наряду с системами дистанционного обучения предоставляют возможность учителям создавать свой учебный контент. Подобные сервисы могут создать конкуренцию таким знакомым СДО, как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Moodle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или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Google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Classroom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Coreapp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– российский конструктор уроков, а это значит, что он полностью русскоязычен. Эта маленькая, но не маловажная деталь существенно отличает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Core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от других подобных сервисов. По своей структуре конструктор представляет собой слайдовый курс с чередованием теории и практики.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Core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достаточно функционален: он содержит тесты различных форм, опросы, поддерживает вставку мультимедийных файлов и даже упражнений с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LearningApp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. Есть еще немаловажный плюс данного сервиса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Coreapp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ia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– он полностью бесплатен. </a:t>
            </a:r>
            <a:endParaRPr lang="ru-RU" dirty="0"/>
          </a:p>
        </p:txBody>
      </p:sp>
      <p:pic>
        <p:nvPicPr>
          <p:cNvPr id="7" name="Мультимедиа в Интернете 6" title="Как создать урок в конструкторе образовательных ресурсов CoreApp.AI">
            <a:hlinkClick r:id="" action="ppaction://media"/>
            <a:extLst>
              <a:ext uri="{FF2B5EF4-FFF2-40B4-BE49-F238E27FC236}">
                <a16:creationId xmlns:a16="http://schemas.microsoft.com/office/drawing/2014/main" id="{CDAFE48B-7208-498D-A103-951C796D295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200775" y="1752600"/>
            <a:ext cx="5875867" cy="3305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9E8BA8-A864-4D0A-914E-69F82BCE7107}"/>
              </a:ext>
            </a:extLst>
          </p:cNvPr>
          <p:cNvSpPr txBox="1"/>
          <p:nvPr/>
        </p:nvSpPr>
        <p:spPr>
          <a:xfrm>
            <a:off x="628650" y="880050"/>
            <a:ext cx="6144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https://www.youtube.com/watch?v=Tb3pStcUL20&amp;feature=emb_logo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13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7403-D646-43BD-AC6A-4910C747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365125"/>
            <a:ext cx="11144250" cy="1325563"/>
          </a:xfrm>
        </p:spPr>
        <p:txBody>
          <a:bodyPr/>
          <a:lstStyle/>
          <a:p>
            <a:r>
              <a:rPr lang="ru-RU" dirty="0"/>
              <a:t>Конструкторы уроков, рабочих листов, тестов</a:t>
            </a:r>
          </a:p>
        </p:txBody>
      </p:sp>
      <p:pic>
        <p:nvPicPr>
          <p:cNvPr id="4" name="Мультимедиа в Интернете 3" title="Как создавать интерактивные листы в wizer.me">
            <a:hlinkClick r:id="" action="ppaction://media"/>
            <a:extLst>
              <a:ext uri="{FF2B5EF4-FFF2-40B4-BE49-F238E27FC236}">
                <a16:creationId xmlns:a16="http://schemas.microsoft.com/office/drawing/2014/main" id="{52CCD073-A51A-4919-9716-9BA0502436F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675" y="1571625"/>
            <a:ext cx="7239166" cy="4071938"/>
          </a:xfrm>
          <a:prstGeom prst="rect">
            <a:avLst/>
          </a:prstGeom>
        </p:spPr>
      </p:pic>
      <p:pic>
        <p:nvPicPr>
          <p:cNvPr id="5" name="Мультимедиа в Интернете 4" title="Wizer.me рабочие листы">
            <a:hlinkClick r:id="" action="ppaction://media"/>
            <a:extLst>
              <a:ext uri="{FF2B5EF4-FFF2-40B4-BE49-F238E27FC236}">
                <a16:creationId xmlns:a16="http://schemas.microsoft.com/office/drawing/2014/main" id="{A66C550A-35FE-4658-AD65-F1B2B1FE644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876925" y="1952625"/>
            <a:ext cx="609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E5F51-8DCE-4627-9E26-11129989F5FB}"/>
              </a:ext>
            </a:extLst>
          </p:cNvPr>
          <p:cNvSpPr txBox="1"/>
          <p:nvPr/>
        </p:nvSpPr>
        <p:spPr>
          <a:xfrm>
            <a:off x="349758" y="5286375"/>
            <a:ext cx="6112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hlinkClick r:id="rId6"/>
              </a:rPr>
              <a:t>https://www.youtube.com/watch?v=eD7L2tJPq40&amp;feature=emb_logo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3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9349F-78A0-4B04-9656-78B968AE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55600"/>
            <a:ext cx="11182350" cy="1325563"/>
          </a:xfrm>
        </p:spPr>
        <p:txBody>
          <a:bodyPr/>
          <a:lstStyle/>
          <a:p>
            <a:r>
              <a:rPr lang="ru-RU" dirty="0"/>
              <a:t>Конструкторы уроков, рабочих листов, тестов</a:t>
            </a:r>
          </a:p>
        </p:txBody>
      </p:sp>
      <p:pic>
        <p:nvPicPr>
          <p:cNvPr id="4" name="Мультимедиа в Интернете 3" title="Гугл-формы: как создать тест для дистанционного обучения">
            <a:hlinkClick r:id="" action="ppaction://media"/>
            <a:extLst>
              <a:ext uri="{FF2B5EF4-FFF2-40B4-BE49-F238E27FC236}">
                <a16:creationId xmlns:a16="http://schemas.microsoft.com/office/drawing/2014/main" id="{58B9F42D-1A1B-4547-B75F-F5381D32451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58557" y="1681163"/>
            <a:ext cx="6593557" cy="3708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3D24E-A316-4D8C-8109-3B3C0CA5D694}"/>
              </a:ext>
            </a:extLst>
          </p:cNvPr>
          <p:cNvSpPr txBox="1"/>
          <p:nvPr/>
        </p:nvSpPr>
        <p:spPr>
          <a:xfrm>
            <a:off x="1248156" y="5725591"/>
            <a:ext cx="60990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https://www.youtube.com/watch?v=C4MqaemkANo&amp;feature=emb_logo</a:t>
            </a:r>
            <a:endParaRPr lang="ru-RU" dirty="0"/>
          </a:p>
          <a:p>
            <a:r>
              <a:rPr lang="ru-RU" b="0" i="0" dirty="0">
                <a:effectLst/>
                <a:latin typeface="Roboto" panose="02000000000000000000" pitchFamily="2" charset="0"/>
              </a:rPr>
              <a:t>Гугл-формы: как создать тест для дистанционного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06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C6FAF7-6B6A-4437-9633-97AE312F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791506"/>
            <a:ext cx="9039223" cy="2319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2B685-2C8C-4F68-9D32-2200D8115931}"/>
              </a:ext>
            </a:extLst>
          </p:cNvPr>
          <p:cNvSpPr txBox="1"/>
          <p:nvPr/>
        </p:nvSpPr>
        <p:spPr>
          <a:xfrm>
            <a:off x="142876" y="216302"/>
            <a:ext cx="581025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Учебник как средство обучения математике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52556-B8C4-4212-9246-31F993675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1" y="4263760"/>
            <a:ext cx="10096500" cy="2594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7CFD3-95DB-4828-96CE-BA4E173C9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603" y="125276"/>
            <a:ext cx="3421360" cy="3508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0AF5F1-D5A3-4DC5-99C9-89C018194117}"/>
              </a:ext>
            </a:extLst>
          </p:cNvPr>
          <p:cNvSpPr txBox="1"/>
          <p:nvPr/>
        </p:nvSpPr>
        <p:spPr>
          <a:xfrm>
            <a:off x="7210426" y="3634042"/>
            <a:ext cx="4772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ru-RU" sz="1400" dirty="0">
                <a:hlinkClick r:id="rId5" action="ppaction://hlinkfile"/>
              </a:rPr>
              <a:t>file:///C:/Users/Assel/Downloads/popova_ns_uchebnik_arifmetiki_dlia_nachalnoi_shkoly_chast_1.pdf</a:t>
            </a:r>
            <a:endParaRPr lang="en-US" sz="1400" dirty="0"/>
          </a:p>
          <a:p>
            <a:endParaRPr lang="ru-RU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BF57A9-2A5C-4937-BE17-BB4DA026E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390" y="91026"/>
            <a:ext cx="2286001" cy="34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2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1CD43-A448-4405-A5CE-3FCE9ED2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Быстрая запись урока</a:t>
            </a:r>
          </a:p>
        </p:txBody>
      </p:sp>
      <p:pic>
        <p:nvPicPr>
          <p:cNvPr id="4" name="Мультимедиа в Интернете 3" title="Сколько стоит снять видео-урок в loom. Обзор бесплатной и платной подписки. Личный опыт.">
            <a:hlinkClick r:id="" action="ppaction://media"/>
            <a:extLst>
              <a:ext uri="{FF2B5EF4-FFF2-40B4-BE49-F238E27FC236}">
                <a16:creationId xmlns:a16="http://schemas.microsoft.com/office/drawing/2014/main" id="{C4490194-42BD-4241-97B5-4175BE5FBC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86610" y="2011680"/>
            <a:ext cx="8260080" cy="4646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CC781-133F-4D5E-A63F-56D8B4E79019}"/>
              </a:ext>
            </a:extLst>
          </p:cNvPr>
          <p:cNvSpPr txBox="1"/>
          <p:nvPr/>
        </p:nvSpPr>
        <p:spPr>
          <a:xfrm>
            <a:off x="1275588" y="1324709"/>
            <a:ext cx="6099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https://www.youtube.com/watch?v=xQH5sMQPLQ4&amp;feature=emb_logo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9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68830-9B22-4253-B300-5F89FCAD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82" y="362746"/>
            <a:ext cx="8596668" cy="1320800"/>
          </a:xfrm>
        </p:spPr>
        <p:txBody>
          <a:bodyPr/>
          <a:lstStyle/>
          <a:p>
            <a:r>
              <a:rPr lang="ru-RU" dirty="0"/>
              <a:t>Быстрая запись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B03390-908F-46B1-BECE-96DD1BFA7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09" y="1648491"/>
            <a:ext cx="8596668" cy="3880773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https://www.youtube.com/watch?v=0Xbw0Fma5oU</a:t>
            </a:r>
            <a:endParaRPr lang="ru-RU" dirty="0"/>
          </a:p>
          <a:p>
            <a:endParaRPr lang="ru-RU" dirty="0"/>
          </a:p>
        </p:txBody>
      </p:sp>
      <p:pic>
        <p:nvPicPr>
          <p:cNvPr id="4" name="Мультимедиа в Интернете 3" title="Как записать видео урок в Bandicam">
            <a:hlinkClick r:id="" action="ppaction://media"/>
            <a:extLst>
              <a:ext uri="{FF2B5EF4-FFF2-40B4-BE49-F238E27FC236}">
                <a16:creationId xmlns:a16="http://schemas.microsoft.com/office/drawing/2014/main" id="{150E273C-2A6C-4D68-9010-D9CD7D36E2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4909" y="2564816"/>
            <a:ext cx="5499101" cy="3106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72C79-4A04-468C-947E-391CCC544CCC}"/>
              </a:ext>
            </a:extLst>
          </p:cNvPr>
          <p:cNvSpPr txBox="1"/>
          <p:nvPr/>
        </p:nvSpPr>
        <p:spPr>
          <a:xfrm>
            <a:off x="6407064" y="5905644"/>
            <a:ext cx="610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https://www.youtube.com/watch?v=I5T6-3IGqd8</a:t>
            </a:r>
            <a:endParaRPr lang="ru-RU" dirty="0"/>
          </a:p>
          <a:p>
            <a:endParaRPr lang="ru-RU" dirty="0"/>
          </a:p>
        </p:txBody>
      </p:sp>
      <p:pic>
        <p:nvPicPr>
          <p:cNvPr id="7" name="Мультимедиа в Интернете 6" title="Как снимать видеоуроки в Microsoft Power Point Presentation">
            <a:hlinkClick r:id="" action="ppaction://media"/>
            <a:extLst>
              <a:ext uri="{FF2B5EF4-FFF2-40B4-BE49-F238E27FC236}">
                <a16:creationId xmlns:a16="http://schemas.microsoft.com/office/drawing/2014/main" id="{8DBC3B4D-4DA0-489C-87E3-09594B4A5B6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407064" y="2402682"/>
            <a:ext cx="5499100" cy="3106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6645E9-C535-4A13-8885-B2C54351F66B}"/>
              </a:ext>
            </a:extLst>
          </p:cNvPr>
          <p:cNvSpPr txBox="1"/>
          <p:nvPr/>
        </p:nvSpPr>
        <p:spPr>
          <a:xfrm>
            <a:off x="5518241" y="6301614"/>
            <a:ext cx="6806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effectLst/>
                <a:latin typeface="Roboto" panose="02000000000000000000" pitchFamily="2" charset="0"/>
              </a:rPr>
              <a:t>Как снимать видеоуроки в </a:t>
            </a:r>
            <a:r>
              <a:rPr lang="en-US" b="0" i="0" dirty="0">
                <a:effectLst/>
                <a:latin typeface="Roboto" panose="02000000000000000000" pitchFamily="2" charset="0"/>
              </a:rPr>
              <a:t>Microsoft Power Point Presentation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4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E6D2F-9EAA-4F9F-883D-AB904FA2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076010" cy="1320800"/>
          </a:xfrm>
        </p:spPr>
        <p:txBody>
          <a:bodyPr/>
          <a:lstStyle/>
          <a:p>
            <a:r>
              <a:rPr lang="ru-RU" dirty="0"/>
              <a:t>Альтернативные платформы для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6A29A0-E827-4679-8E36-3DB9E09F5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https://skyteach.ru/2020/04/08/discord-platforma-dlya-distancionnogo-obucheniya/</a:t>
            </a:r>
            <a:endParaRPr lang="ru-RU" dirty="0"/>
          </a:p>
          <a:p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Ссылка на скачивание программы: </a:t>
            </a:r>
            <a:r>
              <a:rPr lang="ru-RU" b="0" i="0" dirty="0">
                <a:effectLst/>
                <a:latin typeface="Roboto" panose="02000000000000000000" pitchFamily="2" charset="0"/>
                <a:hlinkClick r:id="rId5"/>
              </a:rPr>
              <a:t>https://discordapp.com/download</a:t>
            </a:r>
            <a:r>
              <a:rPr lang="ru-RU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Ссылка на статью: </a:t>
            </a:r>
            <a:r>
              <a:rPr lang="ru-RU" b="0" i="0" dirty="0">
                <a:effectLst/>
                <a:latin typeface="Roboto" panose="02000000000000000000" pitchFamily="2" charset="0"/>
                <a:hlinkClick r:id="rId6"/>
              </a:rPr>
              <a:t>https://vc.ru/services/118061-prostoy...</a:t>
            </a:r>
            <a:endParaRPr lang="ru-RU" b="0" i="0" dirty="0">
              <a:effectLst/>
              <a:latin typeface="Roboto" panose="02000000000000000000" pitchFamily="2" charset="0"/>
            </a:endParaRPr>
          </a:p>
          <a:p>
            <a:endParaRPr lang="ru-RU" dirty="0"/>
          </a:p>
        </p:txBody>
      </p:sp>
      <p:pic>
        <p:nvPicPr>
          <p:cNvPr id="4" name="Мультимедиа в Интернете 3" title="Discord, пособие к подключению для дистанционного обучения">
            <a:hlinkClick r:id="" action="ppaction://media"/>
            <a:extLst>
              <a:ext uri="{FF2B5EF4-FFF2-40B4-BE49-F238E27FC236}">
                <a16:creationId xmlns:a16="http://schemas.microsoft.com/office/drawing/2014/main" id="{8C312CEF-485A-4E81-B6D2-BC38AD103D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61925" y="4125119"/>
            <a:ext cx="6096000" cy="3429000"/>
          </a:xfrm>
          <a:prstGeom prst="rect">
            <a:avLst/>
          </a:prstGeom>
        </p:spPr>
      </p:pic>
      <p:pic>
        <p:nvPicPr>
          <p:cNvPr id="5" name="Мультимедиа в Интернете 4" title="Голосовой и текстовый чат Discord, который многие сейчас используют для проведения онлайн уроков">
            <a:hlinkClick r:id="" action="ppaction://media"/>
            <a:extLst>
              <a:ext uri="{FF2B5EF4-FFF2-40B4-BE49-F238E27FC236}">
                <a16:creationId xmlns:a16="http://schemas.microsoft.com/office/drawing/2014/main" id="{3B522133-4005-4739-850C-F0AF32E3E62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6096000" y="4125119"/>
            <a:ext cx="609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290F2B-27DC-49C8-AC25-D38DBDE7BFE1}"/>
              </a:ext>
            </a:extLst>
          </p:cNvPr>
          <p:cNvSpPr txBox="1"/>
          <p:nvPr/>
        </p:nvSpPr>
        <p:spPr>
          <a:xfrm>
            <a:off x="9896475" y="209550"/>
            <a:ext cx="1618191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Студенты ДО, попробуйте это уже установить себе. </a:t>
            </a:r>
          </a:p>
        </p:txBody>
      </p:sp>
    </p:spTree>
    <p:extLst>
      <p:ext uri="{BB962C8B-B14F-4D97-AF65-F5344CB8AC3E}">
        <p14:creationId xmlns:p14="http://schemas.microsoft.com/office/powerpoint/2010/main" val="41221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AB79F-90B5-407E-A069-CA46D638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 для сведений на доске</a:t>
            </a:r>
            <a:br>
              <a:rPr lang="ru-RU" dirty="0"/>
            </a:br>
            <a:r>
              <a:rPr lang="ru-RU" dirty="0"/>
              <a:t>Оформите как красивую визитку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1E723F-2A5F-4119-B051-18C31DA9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3" y="1959638"/>
            <a:ext cx="4196419" cy="4288762"/>
          </a:xfrm>
        </p:spPr>
        <p:txBody>
          <a:bodyPr>
            <a:normAutofit/>
          </a:bodyPr>
          <a:lstStyle/>
          <a:p>
            <a:r>
              <a:rPr lang="ru-RU" sz="2400" dirty="0"/>
              <a:t>Фото</a:t>
            </a:r>
          </a:p>
          <a:p>
            <a:r>
              <a:rPr lang="ru-RU" sz="2400" dirty="0"/>
              <a:t>ФИО</a:t>
            </a:r>
          </a:p>
          <a:p>
            <a:r>
              <a:rPr lang="ru-RU" sz="2400" dirty="0"/>
              <a:t>Место жительства (лучше фото вашего села или города)</a:t>
            </a:r>
          </a:p>
          <a:p>
            <a:r>
              <a:rPr lang="ru-RU" sz="2400" dirty="0"/>
              <a:t>Почему я хочу быть учителем (пару предложений)</a:t>
            </a:r>
          </a:p>
          <a:p>
            <a:r>
              <a:rPr lang="ru-RU" sz="2400" dirty="0"/>
              <a:t>Аккаунт Гугл (ваша </a:t>
            </a:r>
            <a:r>
              <a:rPr lang="ru-RU" sz="2400" dirty="0" err="1"/>
              <a:t>гугл</a:t>
            </a:r>
            <a:r>
              <a:rPr lang="ru-RU" sz="2400" dirty="0"/>
              <a:t> почта)</a:t>
            </a:r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57B832-7567-48A7-8137-1BB0A1BC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45" y="2330450"/>
            <a:ext cx="6793628" cy="3462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EBD08-FC19-487E-AFB7-678007AA8306}"/>
              </a:ext>
            </a:extLst>
          </p:cNvPr>
          <p:cNvSpPr txBox="1"/>
          <p:nvPr/>
        </p:nvSpPr>
        <p:spPr>
          <a:xfrm>
            <a:off x="9896475" y="209550"/>
            <a:ext cx="161819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Задание только для 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964997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BA41C-AD31-4BA8-9956-8FB5CA3D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47650"/>
            <a:ext cx="8596668" cy="66675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в паре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AA54DC-6BF4-42F6-9B90-DF62F63E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39" y="1053721"/>
            <a:ext cx="11047941" cy="541655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Возьмите списки учебников или по ссылке найдите все действующие учебники математики.</a:t>
            </a:r>
          </a:p>
          <a:p>
            <a:pPr marL="0" indent="0" algn="ctr">
              <a:spcBef>
                <a:spcPts val="0"/>
              </a:spcBef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2.Проведите опрос и узнайте какие еще УМК популярны в школах</a:t>
            </a:r>
          </a:p>
          <a:p>
            <a:pPr marL="0" indent="0">
              <a:spcBef>
                <a:spcPts val="0"/>
              </a:spcBef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Сделайте презентацию одного базового УМК для одного класса  (1,2,3 или 4 класс) по плану: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1. Издательство, авторы и состав УМК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2. Построение учебника (по урочное, параграфы, тематическое и т.</a:t>
            </a:r>
            <a:r>
              <a:rPr lang="ru-RU" sz="2400" b="1" dirty="0">
                <a:solidFill>
                  <a:srgbClr val="00B050"/>
                </a:solidFill>
                <a:latin typeface="Propisi" panose="02000508030000020003" pitchFamily="2" charset="0"/>
                <a:ea typeface="Times New Roman" panose="02020603050405020304" pitchFamily="18" charset="0"/>
              </a:rPr>
              <a:t>д</a:t>
            </a: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.)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3. Условные знаки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4.Система упражнений учебника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5. Система руководства учебной деятельностью (указаны ли формы работы с упражнениями и т.д.) Другие особенности, какие вы заметили на ваш взгляд.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6. Иллюстративный материал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7. Дополнительные к учебнику компоненты (наличие тетрадей, приложений, ЭУ и т.д.)</a:t>
            </a:r>
          </a:p>
          <a:p>
            <a:pPr marL="0" indent="0">
              <a:spcBef>
                <a:spcPts val="0"/>
              </a:spcBef>
            </a:pPr>
            <a:r>
              <a:rPr lang="ru-RU" sz="2400" b="1" dirty="0">
                <a:solidFill>
                  <a:srgbClr val="00B050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</a:rPr>
              <a:t>8. Выводы</a:t>
            </a:r>
          </a:p>
          <a:p>
            <a:pPr marL="0" indent="0">
              <a:spcBef>
                <a:spcPts val="0"/>
              </a:spcBef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Электронные версии старых учебников размещены на сайте МОН РК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https://www.gov.kz/memleket/entities/edu/press/article/details/8388?lang=ru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Учебники математики лучше скачать тут: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www.almatykitap.kzhttps://www.almatykitap.kz/catalog/elektronnye--uchebniki-135/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Электронные приложения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2-4 класс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opiq.kz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СУ прикрепить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один файл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презентацией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(назвать файл: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Фамилия_УМК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...класс)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16178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ownloads\Logo_AK-3.jpg">
            <a:extLst>
              <a:ext uri="{FF2B5EF4-FFF2-40B4-BE49-F238E27FC236}">
                <a16:creationId xmlns:a16="http://schemas.microsoft.com/office/drawing/2014/main" id="{CCA3220B-324E-430C-87F7-73C152701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6165850"/>
            <a:ext cx="16557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E3D878E-6E70-4BA1-85D2-3D173E76B207}"/>
              </a:ext>
            </a:extLst>
          </p:cNvPr>
          <p:cNvGraphicFramePr/>
          <p:nvPr/>
        </p:nvGraphicFramePr>
        <p:xfrm>
          <a:off x="1919536" y="188640"/>
          <a:ext cx="82809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6" name="Picture 2" descr="C:\Users\Елена\Downloads\Logo_AK-3.jpg">
            <a:extLst>
              <a:ext uri="{FF2B5EF4-FFF2-40B4-BE49-F238E27FC236}">
                <a16:creationId xmlns:a16="http://schemas.microsoft.com/office/drawing/2014/main" id="{7102A684-3C86-4DB3-AA47-C1496640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38" y="0"/>
            <a:ext cx="16557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BED044-6A9A-4CD6-AA06-BDAF5B11FA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2" y="5600700"/>
            <a:ext cx="857250" cy="1047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677CD-9C3C-4641-A078-9D1D96C6A663}"/>
              </a:ext>
            </a:extLst>
          </p:cNvPr>
          <p:cNvSpPr txBox="1"/>
          <p:nvPr/>
        </p:nvSpPr>
        <p:spPr>
          <a:xfrm rot="16200000">
            <a:off x="-1684622" y="2622238"/>
            <a:ext cx="5358988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Авторы базовых УМК  1, 3, 4 </a:t>
            </a:r>
            <a:r>
              <a:rPr lang="ru-RU" dirty="0" err="1"/>
              <a:t>кл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5C03AF-A18C-4ABF-A394-0A8C37390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296" y="4034552"/>
            <a:ext cx="2223555" cy="28234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23D27-B637-44D0-AE4E-3EE5CA053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8126" y="223278"/>
            <a:ext cx="7397944" cy="184290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Propisi" panose="02000508030000020003" pitchFamily="2" charset="0"/>
              </a:rPr>
              <a:t>Особенности УМК</a:t>
            </a:r>
            <a:br>
              <a:rPr lang="ru-RU" sz="4400" b="1" dirty="0">
                <a:solidFill>
                  <a:srgbClr val="002060"/>
                </a:solidFill>
                <a:latin typeface="Propisi" panose="02000508030000020003" pitchFamily="2" charset="0"/>
              </a:rPr>
            </a:br>
            <a:r>
              <a:rPr lang="ru-RU" sz="4400" b="1" dirty="0">
                <a:solidFill>
                  <a:srgbClr val="002060"/>
                </a:solidFill>
                <a:latin typeface="Propisi" panose="02000508030000020003" pitchFamily="2" charset="0"/>
              </a:rPr>
              <a:t>Математика  1 класс, 2021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B481CF-AD86-465D-9FA7-45B60C45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728" y="1962783"/>
            <a:ext cx="2223556" cy="27908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01F29C-DC59-411C-BEF7-65043E482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32" y="3050370"/>
            <a:ext cx="2223555" cy="28234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353575-B365-4687-AB1C-2E371F3EB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4" y="5349943"/>
            <a:ext cx="857250" cy="1047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1A8524-D752-47E9-A255-3FE27D89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021" y="2002325"/>
            <a:ext cx="2223555" cy="28234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C4F16D-78E3-4BEC-B554-94D45F1E5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787" y="4771737"/>
            <a:ext cx="1611574" cy="1978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FF18ED-3004-4D08-BC46-29725B950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2" y="223279"/>
            <a:ext cx="3062185" cy="43363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EB723E-CB17-4B46-910F-BACE86565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9825" y="2527649"/>
            <a:ext cx="2956601" cy="42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5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C89CC-E408-463A-8100-88409077BA6A}"/>
              </a:ext>
            </a:extLst>
          </p:cNvPr>
          <p:cNvSpPr txBox="1"/>
          <p:nvPr/>
        </p:nvSpPr>
        <p:spPr>
          <a:xfrm>
            <a:off x="1775520" y="188641"/>
            <a:ext cx="864096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      </a:t>
            </a:r>
            <a:r>
              <a:rPr lang="ru-RU" sz="2400" dirty="0">
                <a:solidFill>
                  <a:schemeClr val="tx1"/>
                </a:solidFill>
              </a:rPr>
              <a:t>СИСТЕМУ ПОСТРОЕНИЯ    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УМК «МАТЕМАТИКА» ОПРЕДЕЛИЛИ</a:t>
            </a:r>
            <a:endParaRPr lang="ru-RU" sz="24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ОСОБЕННОСТИ ОБНОВЛЕННОЙ ПРОГРАММЫ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91E3BA8-C5ED-44F8-A4D5-D4ED8AA3B89E}"/>
              </a:ext>
            </a:extLst>
          </p:cNvPr>
          <p:cNvGraphicFramePr/>
          <p:nvPr/>
        </p:nvGraphicFramePr>
        <p:xfrm>
          <a:off x="2423592" y="1772816"/>
          <a:ext cx="70567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A0800F-9C4A-4D0E-A947-77A907EE0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40" y="4616152"/>
            <a:ext cx="1628749" cy="1981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AC3666-2D39-4F9D-8F94-A6706B3B4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341220"/>
            <a:ext cx="857250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1CC09DEC-6240-43F9-B160-93CF3F8F252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933450"/>
          <a:ext cx="7000875" cy="526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658971-3D5C-450B-B90A-7DA3726B2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136" y="2532612"/>
            <a:ext cx="5910274" cy="45053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1026</TotalTime>
  <Words>2130</Words>
  <Application>Microsoft Office PowerPoint</Application>
  <PresentationFormat>Широкоэкранный</PresentationFormat>
  <Paragraphs>275</Paragraphs>
  <Slides>54</Slides>
  <Notes>2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9" baseType="lpstr">
      <vt:lpstr>Arial</vt:lpstr>
      <vt:lpstr>Calibri</vt:lpstr>
      <vt:lpstr>Cambria</vt:lpstr>
      <vt:lpstr>Circe-Light</vt:lpstr>
      <vt:lpstr>Clear Sans</vt:lpstr>
      <vt:lpstr>Helvetica Neue</vt:lpstr>
      <vt:lpstr>HK Grotesk Light</vt:lpstr>
      <vt:lpstr>Propisi</vt:lpstr>
      <vt:lpstr>Roboto</vt:lpstr>
      <vt:lpstr>Times New Roman</vt:lpstr>
      <vt:lpstr>Trebuchet MS</vt:lpstr>
      <vt:lpstr>verdana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УМК Математика  1 класс, 2021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Ежедневное оценивание на уроке</vt:lpstr>
      <vt:lpstr>Ежедневное  оценивание на уроке</vt:lpstr>
      <vt:lpstr>Методы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Цифровые средства обучения</vt:lpstr>
      <vt:lpstr>Презентация PowerPoint</vt:lpstr>
      <vt:lpstr>Презентация PowerPoint</vt:lpstr>
      <vt:lpstr>Платформа электронных учебников</vt:lpstr>
      <vt:lpstr>Доски</vt:lpstr>
      <vt:lpstr>Доски</vt:lpstr>
      <vt:lpstr>Доски</vt:lpstr>
      <vt:lpstr>Конструкторы уроков, рабочих листов, тестов</vt:lpstr>
      <vt:lpstr>Конструкторы уроков, рабочих листов, тестов</vt:lpstr>
      <vt:lpstr>Конструкторы уроков, рабочих листов, тестов</vt:lpstr>
      <vt:lpstr>Быстрая запись урока</vt:lpstr>
      <vt:lpstr>Быстрая запись урока</vt:lpstr>
      <vt:lpstr>Альтернативные платформы для обучения</vt:lpstr>
      <vt:lpstr>Информация для сведений на доске Оформите как красивую визитку</vt:lpstr>
      <vt:lpstr>Задание в паре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Assel Akpayeva</dc:creator>
  <cp:lastModifiedBy>Асель Акпаева</cp:lastModifiedBy>
  <cp:revision>32</cp:revision>
  <dcterms:created xsi:type="dcterms:W3CDTF">2020-11-01T16:54:26Z</dcterms:created>
  <dcterms:modified xsi:type="dcterms:W3CDTF">2024-06-19T00:56:50Z</dcterms:modified>
</cp:coreProperties>
</file>